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70"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4/23/2014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79743609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64C608-40B1-4030-A28D-5B74BC98ADCE}" type="datetimeFigureOut">
              <a:rPr lang="en-US" smtClean="0"/>
              <a:t>4/23/2014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47729242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64C608-40B1-4030-A28D-5B74BC98ADCE}" type="datetimeFigureOut">
              <a:rPr lang="en-US" smtClean="0"/>
              <a:t>4/23/2014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90996635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64C608-40B1-4030-A28D-5B74BC98ADCE}" type="datetimeFigureOut">
              <a:rPr lang="en-US" smtClean="0"/>
              <a:t>4/23/2014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94271019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64C608-40B1-4030-A28D-5B74BC98ADCE}" type="datetimeFigureOut">
              <a:rPr lang="en-US" smtClean="0"/>
              <a:t>4/23/2014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51311401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664C608-40B1-4030-A28D-5B74BC98ADCE}" type="datetimeFigureOut">
              <a:rPr lang="en-US" smtClean="0"/>
              <a:t>4/23/2014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05116013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664C608-40B1-4030-A28D-5B74BC98ADCE}" type="datetimeFigureOut">
              <a:rPr lang="en-US" smtClean="0"/>
              <a:t>4/23/2014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65053774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smtClean="0"/>
              <a:t>4/23/2014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07460230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4/23/2014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30457855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4/23/2014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96591879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smtClean="0"/>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F822A4-8DA6-4447-9B1F-C5DB58435268}" type="datetimeFigureOut">
              <a:rPr lang="en-US" smtClean="0"/>
              <a:t>4/23/2014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72141083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4/23/2014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31531978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4/23/2014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59535467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smtClean="0"/>
              <a:t>4/23/2014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5020668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smtClean="0"/>
              <a:t>4/23/2014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44610786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smtClean="0"/>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smtClean="0"/>
              <a:t>4/23/2014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83190655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4/23/2014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1093622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8664C608-40B1-4030-A28D-5B74BC98ADCE}" type="datetimeFigureOut">
              <a:rPr lang="en-US" smtClean="0"/>
              <a:t>4/23/2014</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952288443"/>
      </p:ext>
    </p:extLst>
  </p:cSld>
  <p:clrMap bg1="dk1" tx1="lt1" bg2="dk2" tx2="lt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 id="2147483882" r:id="rId12"/>
    <p:sldLayoutId id="2147483883" r:id="rId13"/>
    <p:sldLayoutId id="2147483884" r:id="rId14"/>
    <p:sldLayoutId id="2147483885" r:id="rId15"/>
    <p:sldLayoutId id="2147483886" r:id="rId16"/>
    <p:sldLayoutId id="2147483887" r:id="rId17"/>
  </p:sldLayoutIdLst>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hf sldNum="0" hdr="0" ftr="0" dt="0"/>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id.wikipedia.org/w/index.php?title=Pita&amp;action=edit&amp;redlink=1" TargetMode="External"/><Relationship Id="rId3" Type="http://schemas.openxmlformats.org/officeDocument/2006/relationships/hyperlink" Target="http://id.wikipedia.org/wiki/Musik" TargetMode="External"/><Relationship Id="rId7" Type="http://schemas.openxmlformats.org/officeDocument/2006/relationships/hyperlink" Target="http://id.wikipedia.org/wiki/Bola" TargetMode="External"/><Relationship Id="rId2" Type="http://schemas.openxmlformats.org/officeDocument/2006/relationships/hyperlink" Target="http://id.wikipedia.org/wiki/Senam" TargetMode="External"/><Relationship Id="rId1" Type="http://schemas.openxmlformats.org/officeDocument/2006/relationships/slideLayout" Target="../slideLayouts/slideLayout2.xml"/><Relationship Id="rId6" Type="http://schemas.openxmlformats.org/officeDocument/2006/relationships/hyperlink" Target="http://id.wikipedia.org/w/index.php?title=Tongkat&amp;action=edit&amp;redlink=1" TargetMode="External"/><Relationship Id="rId5" Type="http://schemas.openxmlformats.org/officeDocument/2006/relationships/hyperlink" Target="http://id.wikipedia.org/w/index.php?title=Simpai&amp;action=edit&amp;redlink=1" TargetMode="External"/><Relationship Id="rId4" Type="http://schemas.openxmlformats.org/officeDocument/2006/relationships/hyperlink" Target="http://id.wikipedia.org/w/index.php?title=Ganda&amp;action=edit&amp;redlink=1" TargetMode="External"/><Relationship Id="rId9" Type="http://schemas.openxmlformats.org/officeDocument/2006/relationships/hyperlink" Target="http://id.wikipedia.org/wiki/Top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01611" y="1867507"/>
            <a:ext cx="8791575" cy="2387600"/>
          </a:xfrm>
        </p:spPr>
        <p:txBody>
          <a:bodyPr>
            <a:normAutofit fontScale="90000"/>
          </a:bodyPr>
          <a:lstStyle/>
          <a:p>
            <a:r>
              <a:rPr lang="en-GB" sz="9600" b="0" cap="none" dirty="0" smtClean="0">
                <a:ln w="0"/>
                <a:effectLst>
                  <a:outerShdw blurRad="38100" dist="19050" dir="2700000" algn="tl" rotWithShape="0">
                    <a:schemeClr val="dk1">
                      <a:alpha val="40000"/>
                    </a:schemeClr>
                  </a:outerShdw>
                </a:effectLst>
                <a:latin typeface="Cooper Black" panose="0208090404030B020404" pitchFamily="18" charset="0"/>
              </a:rPr>
              <a:t>SENAM IRAMA</a:t>
            </a:r>
            <a:endParaRPr lang="id-ID" sz="9600" b="0" cap="none" dirty="0">
              <a:ln w="0"/>
              <a:effectLst>
                <a:outerShdw blurRad="38100" dist="19050" dir="2700000" algn="tl" rotWithShape="0">
                  <a:schemeClr val="dk1">
                    <a:alpha val="40000"/>
                  </a:schemeClr>
                </a:outerShdw>
              </a:effectLst>
              <a:latin typeface="Cooper Black" panose="0208090404030B020404" pitchFamily="18" charset="0"/>
            </a:endParaRPr>
          </a:p>
        </p:txBody>
      </p:sp>
    </p:spTree>
    <p:extLst>
      <p:ext uri="{BB962C8B-B14F-4D97-AF65-F5344CB8AC3E}">
        <p14:creationId xmlns:p14="http://schemas.microsoft.com/office/powerpoint/2010/main" val="175595230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1"/>
            <a:ext cx="10353761" cy="1138518"/>
          </a:xfrm>
        </p:spPr>
        <p:txBody>
          <a:bodyPr>
            <a:normAutofit/>
          </a:bodyPr>
          <a:lstStyle/>
          <a:p>
            <a:r>
              <a:rPr lang="id-ID" sz="36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SENAM IRAMA DENGAN </a:t>
            </a:r>
            <a:r>
              <a:rPr lang="id-ID" sz="3600" cap="none"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ALAT</a:t>
            </a:r>
            <a:endParaRPr lang="id-ID" sz="3600" cap="none"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3" name="Content Placeholder 2"/>
          <p:cNvSpPr>
            <a:spLocks noGrp="1"/>
          </p:cNvSpPr>
          <p:nvPr>
            <p:ph idx="1"/>
          </p:nvPr>
        </p:nvSpPr>
        <p:spPr>
          <a:xfrm>
            <a:off x="913795" y="2311217"/>
            <a:ext cx="10353762" cy="3695136"/>
          </a:xfrm>
        </p:spPr>
        <p:txBody>
          <a:bodyPr>
            <a:normAutofit/>
          </a:bodyPr>
          <a:lstStyle/>
          <a:p>
            <a:r>
              <a:rPr lang="id-ID" dirty="0">
                <a:effectLst/>
              </a:rPr>
              <a:t>Senam irama ini jenis senam irama yang pelaksanaannya menggunakan alat atau </a:t>
            </a:r>
            <a:r>
              <a:rPr lang="id-ID" dirty="0" smtClean="0">
                <a:effectLst/>
              </a:rPr>
              <a:t>perkakas</a:t>
            </a:r>
            <a:r>
              <a:rPr lang="en-GB" dirty="0" smtClean="0">
                <a:effectLst/>
              </a:rPr>
              <a:t>. </a:t>
            </a:r>
            <a:r>
              <a:rPr lang="id-ID" dirty="0" smtClean="0">
                <a:effectLst/>
              </a:rPr>
              <a:t>Alat </a:t>
            </a:r>
            <a:r>
              <a:rPr lang="id-ID" dirty="0">
                <a:effectLst/>
              </a:rPr>
              <a:t>ikut bergerak, selaras gerakan mengikuti irama dan mudah dipindahkan, </a:t>
            </a:r>
            <a:r>
              <a:rPr lang="id-ID" dirty="0" smtClean="0">
                <a:effectLst/>
              </a:rPr>
              <a:t>sedangkan</a:t>
            </a:r>
            <a:r>
              <a:rPr lang="en-GB" dirty="0" smtClean="0">
                <a:effectLst/>
              </a:rPr>
              <a:t> </a:t>
            </a:r>
            <a:r>
              <a:rPr lang="id-ID" dirty="0" smtClean="0">
                <a:effectLst/>
              </a:rPr>
              <a:t>perkakas </a:t>
            </a:r>
            <a:r>
              <a:rPr lang="id-ID" dirty="0">
                <a:effectLst/>
              </a:rPr>
              <a:t>tidak ikut bergerak dan sukar dipindahkan.</a:t>
            </a:r>
            <a:r>
              <a:rPr lang="id-ID" dirty="0"/>
              <a:t/>
            </a:r>
            <a:br>
              <a:rPr lang="id-ID" dirty="0"/>
            </a:br>
            <a:r>
              <a:rPr lang="id-ID" dirty="0">
                <a:effectLst/>
              </a:rPr>
              <a:t>Alat-alat yang dipakai dalam senam irama adalah sebagai berikut</a:t>
            </a:r>
            <a:r>
              <a:rPr lang="id-ID" dirty="0"/>
              <a:t/>
            </a:r>
            <a:br>
              <a:rPr lang="id-ID" dirty="0"/>
            </a:br>
            <a:r>
              <a:rPr lang="id-ID" dirty="0">
                <a:effectLst/>
              </a:rPr>
              <a:t>1. bola</a:t>
            </a:r>
            <a:r>
              <a:rPr lang="id-ID" dirty="0"/>
              <a:t/>
            </a:r>
            <a:br>
              <a:rPr lang="id-ID" dirty="0"/>
            </a:br>
            <a:r>
              <a:rPr lang="id-ID" dirty="0">
                <a:effectLst/>
              </a:rPr>
              <a:t>2. tongkat</a:t>
            </a:r>
            <a:r>
              <a:rPr lang="id-ID" dirty="0"/>
              <a:t/>
            </a:r>
            <a:br>
              <a:rPr lang="id-ID" dirty="0"/>
            </a:br>
            <a:r>
              <a:rPr lang="id-ID" dirty="0">
                <a:effectLst/>
              </a:rPr>
              <a:t>3. sinpai dan tali</a:t>
            </a:r>
            <a:r>
              <a:rPr lang="id-ID" dirty="0"/>
              <a:t/>
            </a:r>
            <a:br>
              <a:rPr lang="id-ID" dirty="0"/>
            </a:br>
            <a:r>
              <a:rPr lang="id-ID" dirty="0">
                <a:effectLst/>
              </a:rPr>
              <a:t>4. selendang</a:t>
            </a:r>
            <a:r>
              <a:rPr lang="id-ID" dirty="0"/>
              <a:t/>
            </a:r>
            <a:br>
              <a:rPr lang="id-ID" dirty="0"/>
            </a:br>
            <a:r>
              <a:rPr lang="id-ID" dirty="0">
                <a:effectLst/>
              </a:rPr>
              <a:t>5. bendera dan pita</a:t>
            </a:r>
            <a:endParaRPr lang="id-ID" dirty="0"/>
          </a:p>
        </p:txBody>
      </p:sp>
    </p:spTree>
    <p:extLst>
      <p:ext uri="{BB962C8B-B14F-4D97-AF65-F5344CB8AC3E}">
        <p14:creationId xmlns:p14="http://schemas.microsoft.com/office/powerpoint/2010/main" val="327556901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3800" y="658906"/>
            <a:ext cx="9905999" cy="5925671"/>
          </a:xfrm>
        </p:spPr>
        <p:txBody>
          <a:bodyPr>
            <a:noAutofit/>
          </a:bodyPr>
          <a:lstStyle/>
          <a:p>
            <a:r>
              <a:rPr lang="id-ID" b="1" dirty="0"/>
              <a:t>Senam irama atau disebut juga senam ritmik adalah gerakan </a:t>
            </a:r>
            <a:r>
              <a:rPr lang="id-ID" b="1" dirty="0">
                <a:hlinkClick r:id="rId2" tooltip="Senam"/>
              </a:rPr>
              <a:t>senam</a:t>
            </a:r>
            <a:r>
              <a:rPr lang="id-ID" b="1" dirty="0"/>
              <a:t> yang dilakukan dengan irama </a:t>
            </a:r>
            <a:r>
              <a:rPr lang="id-ID" b="1" dirty="0">
                <a:hlinkClick r:id="rId3" tooltip="Musik"/>
              </a:rPr>
              <a:t>musik</a:t>
            </a:r>
            <a:r>
              <a:rPr lang="id-ID" b="1" dirty="0"/>
              <a:t>, atau latihan bebas yang dilakukan secara berirama. Senam ritmik dapat dilakukan dengan menggunakan alat ataupun tanpa alat. Alat yang sering digunakan adalah </a:t>
            </a:r>
            <a:r>
              <a:rPr lang="id-ID" b="1" dirty="0">
                <a:hlinkClick r:id="rId4" tooltip="Ganda (halaman belum tersedia)"/>
              </a:rPr>
              <a:t>ganda</a:t>
            </a:r>
            <a:r>
              <a:rPr lang="id-ID" b="1" dirty="0"/>
              <a:t>, </a:t>
            </a:r>
            <a:r>
              <a:rPr lang="id-ID" b="1" dirty="0">
                <a:hlinkClick r:id="rId5" tooltip="Simpai (halaman belum tersedia)"/>
              </a:rPr>
              <a:t>simpai</a:t>
            </a:r>
            <a:r>
              <a:rPr lang="id-ID" b="1" dirty="0"/>
              <a:t>, </a:t>
            </a:r>
            <a:r>
              <a:rPr lang="id-ID" b="1" dirty="0">
                <a:hlinkClick r:id="rId6" tooltip="Tongkat (halaman belum tersedia)"/>
              </a:rPr>
              <a:t>tongkat</a:t>
            </a:r>
            <a:r>
              <a:rPr lang="id-ID" b="1" dirty="0"/>
              <a:t>, </a:t>
            </a:r>
            <a:r>
              <a:rPr lang="id-ID" b="1" dirty="0">
                <a:hlinkClick r:id="rId7" tooltip="Bola"/>
              </a:rPr>
              <a:t>bola</a:t>
            </a:r>
            <a:r>
              <a:rPr lang="id-ID" b="1" dirty="0"/>
              <a:t>, </a:t>
            </a:r>
            <a:r>
              <a:rPr lang="id-ID" b="1" dirty="0">
                <a:hlinkClick r:id="rId8" tooltip="Pita (halaman belum tersedia)"/>
              </a:rPr>
              <a:t>pita</a:t>
            </a:r>
            <a:r>
              <a:rPr lang="id-ID" b="1" dirty="0"/>
              <a:t> dan</a:t>
            </a:r>
            <a:r>
              <a:rPr lang="id-ID" b="1" dirty="0">
                <a:hlinkClick r:id="rId9" tooltip="Topi"/>
              </a:rPr>
              <a:t>topi</a:t>
            </a:r>
            <a:r>
              <a:rPr lang="id-ID" b="1" dirty="0"/>
              <a:t>.</a:t>
            </a:r>
          </a:p>
          <a:p>
            <a:r>
              <a:rPr lang="id-ID" b="1" dirty="0"/>
              <a:t>Unsur-unsur yang diperlukan dalam senam irama adalah :</a:t>
            </a:r>
            <a:r>
              <a:rPr lang="id-ID" dirty="0"/>
              <a:t/>
            </a:r>
            <a:br>
              <a:rPr lang="id-ID" dirty="0"/>
            </a:br>
            <a:r>
              <a:rPr lang="id-ID" b="1" dirty="0"/>
              <a:t>bola adalah salah satu contoh alat yang sering digunakan pada Senam </a:t>
            </a:r>
            <a:r>
              <a:rPr lang="id-ID" b="1" dirty="0" smtClean="0"/>
              <a:t>Irama</a:t>
            </a:r>
            <a:r>
              <a:rPr lang="en-GB" b="1" dirty="0" smtClean="0"/>
              <a:t/>
            </a:r>
            <a:br>
              <a:rPr lang="en-GB" b="1" dirty="0" smtClean="0"/>
            </a:br>
            <a:r>
              <a:rPr lang="id-ID" b="1" dirty="0" smtClean="0"/>
              <a:t>1</a:t>
            </a:r>
            <a:r>
              <a:rPr lang="id-ID" b="1" dirty="0"/>
              <a:t>. Kelentukan</a:t>
            </a:r>
            <a:r>
              <a:rPr lang="id-ID" dirty="0"/>
              <a:t/>
            </a:r>
            <a:br>
              <a:rPr lang="id-ID" dirty="0"/>
            </a:br>
            <a:r>
              <a:rPr lang="id-ID" b="1" dirty="0"/>
              <a:t>2. Keseimbangan</a:t>
            </a:r>
            <a:r>
              <a:rPr lang="id-ID" dirty="0"/>
              <a:t/>
            </a:r>
            <a:br>
              <a:rPr lang="id-ID" dirty="0"/>
            </a:br>
            <a:r>
              <a:rPr lang="id-ID" b="1" dirty="0"/>
              <a:t>3. Keluwesan</a:t>
            </a:r>
            <a:br>
              <a:rPr lang="id-ID" b="1" dirty="0"/>
            </a:br>
            <a:r>
              <a:rPr lang="id-ID" b="1" dirty="0"/>
              <a:t>4. Fleksibilitas</a:t>
            </a:r>
            <a:br>
              <a:rPr lang="id-ID" b="1" dirty="0"/>
            </a:br>
            <a:r>
              <a:rPr lang="id-ID" b="1" dirty="0"/>
              <a:t>5. Kontinuitas</a:t>
            </a:r>
            <a:br>
              <a:rPr lang="id-ID" b="1" dirty="0"/>
            </a:br>
            <a:r>
              <a:rPr lang="id-ID" b="1" dirty="0"/>
              <a:t>6. Ketepatan dengan irama</a:t>
            </a:r>
            <a:br>
              <a:rPr lang="id-ID" b="1" dirty="0"/>
            </a:br>
            <a:endParaRPr lang="id-ID" dirty="0"/>
          </a:p>
        </p:txBody>
      </p:sp>
    </p:spTree>
    <p:extLst>
      <p:ext uri="{BB962C8B-B14F-4D97-AF65-F5344CB8AC3E}">
        <p14:creationId xmlns:p14="http://schemas.microsoft.com/office/powerpoint/2010/main" val="218360939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71717" y="1627094"/>
            <a:ext cx="9643129" cy="3760695"/>
          </a:xfrm>
        </p:spPr>
        <p:txBody>
          <a:bodyPr>
            <a:noAutofit/>
          </a:bodyPr>
          <a:lstStyle/>
          <a:p>
            <a:r>
              <a:rPr lang="id-ID" b="1" dirty="0">
                <a:effectLst/>
              </a:rPr>
              <a:t>kita perlu menguasai teknik gerakan pada senam irama agar mencapai gerakan yang serasi dan bermanfaat bagi jasmani dan rohani Hal ini sesuai dengan tujuan senam yaitu membentuk keindahan tubuh, kebugaran dan kekuatan Ada tiga hal yang harus ditekankan pada senam irama, yaitu :</a:t>
            </a:r>
            <a:r>
              <a:rPr lang="id-ID" dirty="0"/>
              <a:t/>
            </a:r>
            <a:br>
              <a:rPr lang="id-ID" dirty="0"/>
            </a:br>
            <a:r>
              <a:rPr lang="id-ID" b="1" dirty="0">
                <a:effectLst/>
              </a:rPr>
              <a:t>a. Ketepatan musik/irama</a:t>
            </a:r>
            <a:r>
              <a:rPr lang="id-ID" dirty="0"/>
              <a:t/>
            </a:r>
            <a:br>
              <a:rPr lang="id-ID" dirty="0"/>
            </a:br>
            <a:r>
              <a:rPr lang="id-ID" b="1" dirty="0">
                <a:effectLst/>
              </a:rPr>
              <a:t>b. Kelentukan (fleksibilitas)</a:t>
            </a:r>
            <a:r>
              <a:rPr lang="id-ID" dirty="0"/>
              <a:t/>
            </a:r>
            <a:br>
              <a:rPr lang="id-ID" dirty="0"/>
            </a:br>
            <a:r>
              <a:rPr lang="id-ID" b="1" dirty="0">
                <a:effectLst/>
              </a:rPr>
              <a:t>c. Kontinuitas gerakan</a:t>
            </a:r>
            <a:r>
              <a:rPr lang="id-ID" dirty="0"/>
              <a:t/>
            </a:r>
            <a:br>
              <a:rPr lang="id-ID" dirty="0"/>
            </a:br>
            <a:r>
              <a:rPr lang="id-ID" b="1" dirty="0">
                <a:effectLst/>
              </a:rPr>
              <a:t>A. SENAM IRAMA TANPA ALAT.</a:t>
            </a:r>
          </a:p>
        </p:txBody>
      </p:sp>
    </p:spTree>
    <p:extLst>
      <p:ext uri="{BB962C8B-B14F-4D97-AF65-F5344CB8AC3E}">
        <p14:creationId xmlns:p14="http://schemas.microsoft.com/office/powerpoint/2010/main" val="16773891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71717" y="1331259"/>
            <a:ext cx="9643129" cy="4693023"/>
          </a:xfrm>
        </p:spPr>
        <p:txBody>
          <a:bodyPr>
            <a:noAutofit/>
          </a:bodyPr>
          <a:lstStyle/>
          <a:p>
            <a:r>
              <a:rPr lang="id-ID" b="1" dirty="0">
                <a:effectLst/>
              </a:rPr>
              <a:t>Senam irama </a:t>
            </a:r>
            <a:r>
              <a:rPr lang="en-GB" b="1" dirty="0" smtClean="0">
                <a:effectLst/>
              </a:rPr>
              <a:t>a</a:t>
            </a:r>
            <a:r>
              <a:rPr lang="id-ID" b="1" dirty="0" smtClean="0">
                <a:effectLst/>
              </a:rPr>
              <a:t>dalah </a:t>
            </a:r>
            <a:r>
              <a:rPr lang="id-ID" b="1" dirty="0">
                <a:effectLst/>
              </a:rPr>
              <a:t>senam yang berjalan harus menyesuaikan dengan suatu irama </a:t>
            </a:r>
            <a:r>
              <a:rPr lang="id-ID" b="1" dirty="0" smtClean="0">
                <a:effectLst/>
              </a:rPr>
              <a:t>yang</a:t>
            </a:r>
            <a:r>
              <a:rPr lang="en-GB" b="1" dirty="0" smtClean="0">
                <a:effectLst/>
              </a:rPr>
              <a:t> </a:t>
            </a:r>
            <a:r>
              <a:rPr lang="id-ID" b="1" dirty="0" smtClean="0">
                <a:effectLst/>
              </a:rPr>
              <a:t>biasanya </a:t>
            </a:r>
            <a:r>
              <a:rPr lang="id-ID" b="1" dirty="0">
                <a:effectLst/>
              </a:rPr>
              <a:t>irama musik, tetapi dapat juga dengan </a:t>
            </a:r>
            <a:r>
              <a:rPr lang="id-ID" b="1" dirty="0" smtClean="0">
                <a:effectLst/>
              </a:rPr>
              <a:t>irama</a:t>
            </a:r>
            <a:r>
              <a:rPr lang="en-GB" b="1" dirty="0" smtClean="0">
                <a:effectLst/>
              </a:rPr>
              <a:t> </a:t>
            </a:r>
            <a:r>
              <a:rPr lang="id-ID" b="1" dirty="0" smtClean="0">
                <a:effectLst/>
              </a:rPr>
              <a:t>hitungan </a:t>
            </a:r>
            <a:r>
              <a:rPr lang="id-ID" b="1" dirty="0">
                <a:effectLst/>
              </a:rPr>
              <a:t>yang teratur. </a:t>
            </a:r>
            <a:endParaRPr lang="en-GB" b="1" dirty="0" smtClean="0">
              <a:effectLst/>
            </a:endParaRPr>
          </a:p>
          <a:p>
            <a:r>
              <a:rPr lang="id-ID" b="1" dirty="0" smtClean="0">
                <a:effectLst/>
              </a:rPr>
              <a:t>Irama </a:t>
            </a:r>
            <a:r>
              <a:rPr lang="id-ID" b="1" dirty="0">
                <a:effectLst/>
              </a:rPr>
              <a:t>adalah</a:t>
            </a:r>
            <a:r>
              <a:rPr lang="id-ID" dirty="0"/>
              <a:t/>
            </a:r>
            <a:br>
              <a:rPr lang="id-ID" dirty="0"/>
            </a:br>
            <a:r>
              <a:rPr lang="id-ID" b="1" dirty="0">
                <a:effectLst/>
              </a:rPr>
              <a:t>iringan baik berupa musik ataupun hitungan yang beraturan.</a:t>
            </a:r>
            <a:r>
              <a:rPr lang="id-ID" dirty="0"/>
              <a:t/>
            </a:r>
            <a:br>
              <a:rPr lang="id-ID" dirty="0"/>
            </a:br>
            <a:r>
              <a:rPr lang="id-ID" b="1" dirty="0">
                <a:effectLst/>
              </a:rPr>
              <a:t>Faktor-faktor yang harus diperhatikan dalam melakukan senam adalah sebagai berikut:</a:t>
            </a:r>
            <a:r>
              <a:rPr lang="id-ID" dirty="0"/>
              <a:t/>
            </a:r>
            <a:br>
              <a:rPr lang="id-ID" dirty="0"/>
            </a:br>
            <a:r>
              <a:rPr lang="id-ID" b="1" dirty="0">
                <a:effectLst/>
              </a:rPr>
              <a:t>1. Irama musik yang dipakai menggunakan bicara, misalnya 2/4, 3/4 dan sebagainya</a:t>
            </a:r>
            <a:r>
              <a:rPr lang="id-ID" dirty="0"/>
              <a:t/>
            </a:r>
            <a:br>
              <a:rPr lang="id-ID" dirty="0"/>
            </a:br>
            <a:r>
              <a:rPr lang="id-ID" b="1" dirty="0">
                <a:effectLst/>
              </a:rPr>
              <a:t>2. Adanya kontinuitas gerakan.</a:t>
            </a:r>
            <a:r>
              <a:rPr lang="id-ID" dirty="0"/>
              <a:t/>
            </a:r>
            <a:br>
              <a:rPr lang="id-ID" dirty="0"/>
            </a:br>
            <a:r>
              <a:rPr lang="id-ID" b="1" dirty="0">
                <a:effectLst/>
              </a:rPr>
              <a:t>3. Fleksibilitas.</a:t>
            </a:r>
            <a:r>
              <a:rPr lang="id-ID" dirty="0"/>
              <a:t/>
            </a:r>
            <a:br>
              <a:rPr lang="id-ID" dirty="0"/>
            </a:br>
            <a:r>
              <a:rPr lang="id-ID" b="1" dirty="0">
                <a:effectLst/>
              </a:rPr>
              <a:t>4. Keindahan gerak.</a:t>
            </a:r>
          </a:p>
        </p:txBody>
      </p:sp>
    </p:spTree>
    <p:extLst>
      <p:ext uri="{BB962C8B-B14F-4D97-AF65-F5344CB8AC3E}">
        <p14:creationId xmlns:p14="http://schemas.microsoft.com/office/powerpoint/2010/main" val="374752945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1"/>
            <a:ext cx="10353761" cy="1138518"/>
          </a:xfrm>
        </p:spPr>
        <p:txBody>
          <a:bodyPr>
            <a:normAutofit/>
          </a:bodyPr>
          <a:lstStyle/>
          <a:p>
            <a:r>
              <a:rPr lang="id-ID" sz="1800" dirty="0">
                <a:solidFill>
                  <a:srgbClr val="FFFF00"/>
                </a:solidFill>
                <a:effectLst/>
              </a:rPr>
              <a:t>Latihan senam irama tanpa diiringi musik, tatapi dengan menggunakan irama hitungan </a:t>
            </a:r>
            <a:r>
              <a:rPr lang="id-ID" sz="1800" dirty="0" smtClean="0">
                <a:solidFill>
                  <a:srgbClr val="FFFF00"/>
                </a:solidFill>
                <a:effectLst/>
              </a:rPr>
              <a:t>yang</a:t>
            </a:r>
            <a:r>
              <a:rPr lang="en-GB" sz="1800" dirty="0" smtClean="0">
                <a:solidFill>
                  <a:srgbClr val="FFFF00"/>
                </a:solidFill>
                <a:effectLst/>
              </a:rPr>
              <a:t> </a:t>
            </a:r>
            <a:r>
              <a:rPr lang="id-ID" sz="1800" dirty="0" smtClean="0">
                <a:solidFill>
                  <a:srgbClr val="FFFF00"/>
                </a:solidFill>
                <a:effectLst/>
              </a:rPr>
              <a:t>teratur</a:t>
            </a:r>
            <a:r>
              <a:rPr lang="id-ID" sz="1800" dirty="0">
                <a:solidFill>
                  <a:srgbClr val="FFFF00"/>
                </a:solidFill>
                <a:effectLst/>
              </a:rPr>
              <a:t>. </a:t>
            </a:r>
            <a:r>
              <a:rPr lang="en-GB" sz="1800" dirty="0" smtClean="0">
                <a:solidFill>
                  <a:srgbClr val="FFFF00"/>
                </a:solidFill>
                <a:effectLst/>
              </a:rPr>
              <a:t/>
            </a:r>
            <a:br>
              <a:rPr lang="en-GB" sz="1800" dirty="0" smtClean="0">
                <a:solidFill>
                  <a:srgbClr val="FFFF00"/>
                </a:solidFill>
                <a:effectLst/>
              </a:rPr>
            </a:br>
            <a:r>
              <a:rPr lang="id-ID" sz="1800" dirty="0" smtClean="0">
                <a:solidFill>
                  <a:srgbClr val="FFFF00"/>
                </a:solidFill>
                <a:effectLst/>
              </a:rPr>
              <a:t>Beberapa </a:t>
            </a:r>
            <a:r>
              <a:rPr lang="id-ID" sz="1800" dirty="0">
                <a:solidFill>
                  <a:srgbClr val="FFFF00"/>
                </a:solidFill>
                <a:effectLst/>
              </a:rPr>
              <a:t>latihan gerak senam irama adalah sebagai berikut:</a:t>
            </a:r>
            <a:r>
              <a:rPr lang="id-ID" sz="1800" dirty="0">
                <a:solidFill>
                  <a:srgbClr val="FFFF00"/>
                </a:solidFill>
              </a:rPr>
              <a:t/>
            </a:r>
            <a:br>
              <a:rPr lang="id-ID" sz="1800" dirty="0">
                <a:solidFill>
                  <a:srgbClr val="FFFF00"/>
                </a:solidFill>
              </a:rPr>
            </a:br>
            <a:endParaRPr lang="id-ID" sz="1800" dirty="0">
              <a:solidFill>
                <a:srgbClr val="FFFF00"/>
              </a:solidFill>
            </a:endParaRPr>
          </a:p>
        </p:txBody>
      </p:sp>
      <p:sp>
        <p:nvSpPr>
          <p:cNvPr id="3" name="Content Placeholder 2"/>
          <p:cNvSpPr>
            <a:spLocks noGrp="1"/>
          </p:cNvSpPr>
          <p:nvPr>
            <p:ph idx="1"/>
          </p:nvPr>
        </p:nvSpPr>
        <p:spPr>
          <a:xfrm>
            <a:off x="913795" y="2311217"/>
            <a:ext cx="10353762" cy="3695136"/>
          </a:xfrm>
        </p:spPr>
        <p:txBody>
          <a:bodyPr>
            <a:normAutofit lnSpcReduction="10000"/>
          </a:bodyPr>
          <a:lstStyle/>
          <a:p>
            <a:r>
              <a:rPr lang="id-ID" b="1" dirty="0">
                <a:effectLst/>
              </a:rPr>
              <a:t>1. LATIHAN </a:t>
            </a:r>
            <a:r>
              <a:rPr lang="id-ID" b="1" dirty="0" smtClean="0">
                <a:effectLst/>
              </a:rPr>
              <a:t>PERTAMA</a:t>
            </a:r>
            <a:r>
              <a:rPr lang="en-GB" b="1" dirty="0" smtClean="0">
                <a:effectLst/>
              </a:rPr>
              <a:t/>
            </a:r>
            <a:br>
              <a:rPr lang="en-GB" b="1" dirty="0" smtClean="0">
                <a:effectLst/>
              </a:rPr>
            </a:br>
            <a:r>
              <a:rPr lang="id-ID" b="1" dirty="0">
                <a:effectLst/>
              </a:rPr>
              <a:t/>
            </a:r>
            <a:br>
              <a:rPr lang="id-ID" b="1" dirty="0">
                <a:effectLst/>
              </a:rPr>
            </a:br>
            <a:r>
              <a:rPr lang="id-ID" dirty="0">
                <a:effectLst/>
              </a:rPr>
              <a:t>Hitungan 1 : Kaki kanan, jalan ke depan dengan lentur, tangan mengepal, lengan</a:t>
            </a:r>
            <a:br>
              <a:rPr lang="id-ID" dirty="0">
                <a:effectLst/>
              </a:rPr>
            </a:br>
            <a:r>
              <a:rPr lang="id-ID" dirty="0">
                <a:effectLst/>
              </a:rPr>
              <a:t>membentuk siku, lengan kanan ke arah atas, lengan kiri ke arah </a:t>
            </a:r>
            <a:r>
              <a:rPr lang="id-ID" dirty="0" smtClean="0">
                <a:effectLst/>
              </a:rPr>
              <a:t>atas,</a:t>
            </a:r>
            <a:r>
              <a:rPr lang="en-GB" dirty="0" smtClean="0">
                <a:effectLst/>
              </a:rPr>
              <a:t> </a:t>
            </a:r>
            <a:r>
              <a:rPr lang="id-ID" dirty="0" smtClean="0">
                <a:effectLst/>
              </a:rPr>
              <a:t>siku </a:t>
            </a:r>
            <a:r>
              <a:rPr lang="id-ID" dirty="0">
                <a:effectLst/>
              </a:rPr>
              <a:t>kanan di atas kepalan tangan kiri.</a:t>
            </a:r>
            <a:br>
              <a:rPr lang="id-ID" dirty="0">
                <a:effectLst/>
              </a:rPr>
            </a:br>
            <a:r>
              <a:rPr lang="id-ID" dirty="0">
                <a:effectLst/>
              </a:rPr>
              <a:t>Hitungan 2 : Kaki kiri terus melangka posisi tangan sama.</a:t>
            </a:r>
            <a:br>
              <a:rPr lang="id-ID" dirty="0">
                <a:effectLst/>
              </a:rPr>
            </a:br>
            <a:r>
              <a:rPr lang="id-ID" dirty="0">
                <a:effectLst/>
              </a:rPr>
              <a:t>Hitungan 3-4 : Terus melangka posisi tangan bergantian.</a:t>
            </a:r>
            <a:br>
              <a:rPr lang="id-ID" dirty="0">
                <a:effectLst/>
              </a:rPr>
            </a:br>
            <a:r>
              <a:rPr lang="id-ID" dirty="0">
                <a:effectLst/>
              </a:rPr>
              <a:t>Hitungan 5 : Kaki kanan langsung dibuka selebar bahu.</a:t>
            </a:r>
            <a:br>
              <a:rPr lang="id-ID" dirty="0">
                <a:effectLst/>
              </a:rPr>
            </a:br>
            <a:r>
              <a:rPr lang="id-ID" dirty="0">
                <a:effectLst/>
              </a:rPr>
              <a:t>Hitungan 6 : Kaki kiri tutup ke arah kanan, posisi tangan tetap.</a:t>
            </a:r>
            <a:br>
              <a:rPr lang="id-ID" dirty="0">
                <a:effectLst/>
              </a:rPr>
            </a:br>
            <a:r>
              <a:rPr lang="id-ID" dirty="0">
                <a:effectLst/>
              </a:rPr>
              <a:t>Hitungan 7 : Seperti hitungan 5 dan 6 tapi gerak kaki ke tengah dan ke arah kiri.</a:t>
            </a:r>
          </a:p>
          <a:p>
            <a:endParaRPr lang="id-ID" dirty="0"/>
          </a:p>
        </p:txBody>
      </p:sp>
    </p:spTree>
    <p:extLst>
      <p:ext uri="{BB962C8B-B14F-4D97-AF65-F5344CB8AC3E}">
        <p14:creationId xmlns:p14="http://schemas.microsoft.com/office/powerpoint/2010/main" val="403076302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1"/>
            <a:ext cx="10353761" cy="1138518"/>
          </a:xfrm>
        </p:spPr>
        <p:txBody>
          <a:bodyPr>
            <a:normAutofit/>
          </a:bodyPr>
          <a:lstStyle/>
          <a:p>
            <a:r>
              <a:rPr lang="id-ID" sz="1800" dirty="0">
                <a:solidFill>
                  <a:srgbClr val="FFFF00"/>
                </a:solidFill>
                <a:effectLst/>
              </a:rPr>
              <a:t>Latihan senam irama tanpa diiringi musik, tatapi dengan menggunakan irama hitungan </a:t>
            </a:r>
            <a:r>
              <a:rPr lang="id-ID" sz="1800" dirty="0" smtClean="0">
                <a:solidFill>
                  <a:srgbClr val="FFFF00"/>
                </a:solidFill>
                <a:effectLst/>
              </a:rPr>
              <a:t>yang</a:t>
            </a:r>
            <a:r>
              <a:rPr lang="en-GB" sz="1800" dirty="0" smtClean="0">
                <a:solidFill>
                  <a:srgbClr val="FFFF00"/>
                </a:solidFill>
                <a:effectLst/>
              </a:rPr>
              <a:t> </a:t>
            </a:r>
            <a:r>
              <a:rPr lang="id-ID" sz="1800" dirty="0" smtClean="0">
                <a:solidFill>
                  <a:srgbClr val="FFFF00"/>
                </a:solidFill>
                <a:effectLst/>
              </a:rPr>
              <a:t>teratur</a:t>
            </a:r>
            <a:r>
              <a:rPr lang="id-ID" sz="1800" dirty="0">
                <a:solidFill>
                  <a:srgbClr val="FFFF00"/>
                </a:solidFill>
                <a:effectLst/>
              </a:rPr>
              <a:t>. </a:t>
            </a:r>
            <a:r>
              <a:rPr lang="en-GB" sz="1800" dirty="0" smtClean="0">
                <a:solidFill>
                  <a:srgbClr val="FFFF00"/>
                </a:solidFill>
                <a:effectLst/>
              </a:rPr>
              <a:t/>
            </a:r>
            <a:br>
              <a:rPr lang="en-GB" sz="1800" dirty="0" smtClean="0">
                <a:solidFill>
                  <a:srgbClr val="FFFF00"/>
                </a:solidFill>
                <a:effectLst/>
              </a:rPr>
            </a:br>
            <a:r>
              <a:rPr lang="id-ID" sz="1800" dirty="0" smtClean="0">
                <a:solidFill>
                  <a:srgbClr val="FFFF00"/>
                </a:solidFill>
                <a:effectLst/>
              </a:rPr>
              <a:t>Beberapa </a:t>
            </a:r>
            <a:r>
              <a:rPr lang="id-ID" sz="1800" dirty="0">
                <a:solidFill>
                  <a:srgbClr val="FFFF00"/>
                </a:solidFill>
                <a:effectLst/>
              </a:rPr>
              <a:t>latihan gerak senam irama adalah sebagai berikut:</a:t>
            </a:r>
            <a:r>
              <a:rPr lang="id-ID" sz="1800" dirty="0">
                <a:solidFill>
                  <a:srgbClr val="FFFF00"/>
                </a:solidFill>
              </a:rPr>
              <a:t/>
            </a:r>
            <a:br>
              <a:rPr lang="id-ID" sz="1800" dirty="0">
                <a:solidFill>
                  <a:srgbClr val="FFFF00"/>
                </a:solidFill>
              </a:rPr>
            </a:br>
            <a:endParaRPr lang="id-ID" sz="1800" dirty="0">
              <a:solidFill>
                <a:srgbClr val="FFFF00"/>
              </a:solidFill>
            </a:endParaRPr>
          </a:p>
        </p:txBody>
      </p:sp>
      <p:sp>
        <p:nvSpPr>
          <p:cNvPr id="3" name="Content Placeholder 2"/>
          <p:cNvSpPr>
            <a:spLocks noGrp="1"/>
          </p:cNvSpPr>
          <p:nvPr>
            <p:ph idx="1"/>
          </p:nvPr>
        </p:nvSpPr>
        <p:spPr>
          <a:xfrm>
            <a:off x="913795" y="2311217"/>
            <a:ext cx="10353762" cy="3695136"/>
          </a:xfrm>
        </p:spPr>
        <p:txBody>
          <a:bodyPr>
            <a:normAutofit/>
          </a:bodyPr>
          <a:lstStyle/>
          <a:p>
            <a:r>
              <a:rPr lang="id-ID" b="1" dirty="0">
                <a:effectLst/>
              </a:rPr>
              <a:t>2 LATIHAN </a:t>
            </a:r>
            <a:r>
              <a:rPr lang="id-ID" b="1" dirty="0" smtClean="0">
                <a:effectLst/>
              </a:rPr>
              <a:t>KEDUA</a:t>
            </a:r>
            <a:r>
              <a:rPr lang="en-GB" b="1" dirty="0" smtClean="0">
                <a:effectLst/>
              </a:rPr>
              <a:t/>
            </a:r>
            <a:br>
              <a:rPr lang="en-GB" b="1" dirty="0" smtClean="0">
                <a:effectLst/>
              </a:rPr>
            </a:br>
            <a:r>
              <a:rPr lang="id-ID" dirty="0"/>
              <a:t/>
            </a:r>
            <a:br>
              <a:rPr lang="id-ID" dirty="0"/>
            </a:br>
            <a:r>
              <a:rPr lang="id-ID" dirty="0">
                <a:effectLst/>
              </a:rPr>
              <a:t>Hitungan 1 : Buka kaki selebar bahu, lutut ditekuk sedikit lengan ke arah depan bersudut </a:t>
            </a:r>
            <a:r>
              <a:rPr lang="id-ID" dirty="0" smtClean="0">
                <a:effectLst/>
              </a:rPr>
              <a:t>90</a:t>
            </a:r>
            <a:r>
              <a:rPr lang="id-ID" baseline="30000" dirty="0" smtClean="0">
                <a:effectLst/>
              </a:rPr>
              <a:t>0</a:t>
            </a:r>
            <a:r>
              <a:rPr lang="en-GB" baseline="30000" dirty="0" smtClean="0">
                <a:effectLst/>
              </a:rPr>
              <a:t> </a:t>
            </a:r>
            <a:r>
              <a:rPr lang="id-ID" dirty="0" smtClean="0">
                <a:effectLst/>
              </a:rPr>
              <a:t>jari </a:t>
            </a:r>
            <a:r>
              <a:rPr lang="id-ID" dirty="0">
                <a:effectLst/>
              </a:rPr>
              <a:t>tangan mengepal menghadap ke bawah.</a:t>
            </a:r>
            <a:r>
              <a:rPr lang="id-ID" dirty="0"/>
              <a:t/>
            </a:r>
            <a:br>
              <a:rPr lang="id-ID" dirty="0"/>
            </a:br>
            <a:r>
              <a:rPr lang="id-ID" dirty="0">
                <a:effectLst/>
              </a:rPr>
              <a:t>Hitungan 2 : kaki kiri ditekuk ke arah belakang panggul kanan, tangan ditekuk ke depan </a:t>
            </a:r>
            <a:r>
              <a:rPr lang="id-ID" dirty="0" smtClean="0">
                <a:effectLst/>
              </a:rPr>
              <a:t>dada</a:t>
            </a:r>
            <a:r>
              <a:rPr lang="en-GB" dirty="0" smtClean="0">
                <a:effectLst/>
              </a:rPr>
              <a:t> </a:t>
            </a:r>
            <a:r>
              <a:rPr lang="id-ID" dirty="0" smtClean="0">
                <a:effectLst/>
              </a:rPr>
              <a:t>dengan </a:t>
            </a:r>
            <a:r>
              <a:rPr lang="id-ID" dirty="0">
                <a:effectLst/>
              </a:rPr>
              <a:t>poros di bahu, tangan di atas tangan kiri.</a:t>
            </a:r>
            <a:r>
              <a:rPr lang="id-ID" dirty="0"/>
              <a:t/>
            </a:r>
            <a:br>
              <a:rPr lang="id-ID" dirty="0"/>
            </a:br>
            <a:r>
              <a:rPr lang="id-ID" dirty="0">
                <a:effectLst/>
              </a:rPr>
              <a:t>Hitungan 3 : Seperti hitungan 1</a:t>
            </a:r>
            <a:r>
              <a:rPr lang="id-ID" dirty="0"/>
              <a:t/>
            </a:r>
            <a:br>
              <a:rPr lang="id-ID" dirty="0"/>
            </a:br>
            <a:r>
              <a:rPr lang="id-ID" dirty="0">
                <a:effectLst/>
              </a:rPr>
              <a:t>Hitungan 4 : Seperti hitungan 2, hanya posisi kaki dan tang kebalikan.</a:t>
            </a:r>
            <a:r>
              <a:rPr lang="id-ID" dirty="0"/>
              <a:t/>
            </a:r>
            <a:br>
              <a:rPr lang="id-ID" dirty="0"/>
            </a:br>
            <a:r>
              <a:rPr lang="id-ID" dirty="0">
                <a:effectLst/>
              </a:rPr>
              <a:t>Hitungan 5 : Seperti hitungan 1-4.</a:t>
            </a:r>
            <a:endParaRPr lang="id-ID" dirty="0"/>
          </a:p>
        </p:txBody>
      </p:sp>
    </p:spTree>
    <p:extLst>
      <p:ext uri="{BB962C8B-B14F-4D97-AF65-F5344CB8AC3E}">
        <p14:creationId xmlns:p14="http://schemas.microsoft.com/office/powerpoint/2010/main" val="229110936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1"/>
            <a:ext cx="10353761" cy="1138518"/>
          </a:xfrm>
        </p:spPr>
        <p:txBody>
          <a:bodyPr>
            <a:normAutofit/>
          </a:bodyPr>
          <a:lstStyle/>
          <a:p>
            <a:r>
              <a:rPr lang="id-ID" sz="1800" dirty="0">
                <a:solidFill>
                  <a:srgbClr val="FFFF00"/>
                </a:solidFill>
                <a:effectLst/>
              </a:rPr>
              <a:t>Latihan senam irama tanpa diiringi musik, tatapi dengan menggunakan irama hitungan </a:t>
            </a:r>
            <a:r>
              <a:rPr lang="id-ID" sz="1800" dirty="0" smtClean="0">
                <a:solidFill>
                  <a:srgbClr val="FFFF00"/>
                </a:solidFill>
                <a:effectLst/>
              </a:rPr>
              <a:t>yang</a:t>
            </a:r>
            <a:r>
              <a:rPr lang="en-GB" sz="1800" dirty="0" smtClean="0">
                <a:solidFill>
                  <a:srgbClr val="FFFF00"/>
                </a:solidFill>
                <a:effectLst/>
              </a:rPr>
              <a:t> </a:t>
            </a:r>
            <a:r>
              <a:rPr lang="id-ID" sz="1800" dirty="0" smtClean="0">
                <a:solidFill>
                  <a:srgbClr val="FFFF00"/>
                </a:solidFill>
                <a:effectLst/>
              </a:rPr>
              <a:t>teratur</a:t>
            </a:r>
            <a:r>
              <a:rPr lang="id-ID" sz="1800" dirty="0">
                <a:solidFill>
                  <a:srgbClr val="FFFF00"/>
                </a:solidFill>
                <a:effectLst/>
              </a:rPr>
              <a:t>. </a:t>
            </a:r>
            <a:r>
              <a:rPr lang="en-GB" sz="1800" dirty="0" smtClean="0">
                <a:solidFill>
                  <a:srgbClr val="FFFF00"/>
                </a:solidFill>
                <a:effectLst/>
              </a:rPr>
              <a:t/>
            </a:r>
            <a:br>
              <a:rPr lang="en-GB" sz="1800" dirty="0" smtClean="0">
                <a:solidFill>
                  <a:srgbClr val="FFFF00"/>
                </a:solidFill>
                <a:effectLst/>
              </a:rPr>
            </a:br>
            <a:r>
              <a:rPr lang="id-ID" sz="1800" dirty="0" smtClean="0">
                <a:solidFill>
                  <a:srgbClr val="FFFF00"/>
                </a:solidFill>
                <a:effectLst/>
              </a:rPr>
              <a:t>Beberapa </a:t>
            </a:r>
            <a:r>
              <a:rPr lang="id-ID" sz="1800" dirty="0">
                <a:solidFill>
                  <a:srgbClr val="FFFF00"/>
                </a:solidFill>
                <a:effectLst/>
              </a:rPr>
              <a:t>latihan gerak senam irama adalah sebagai berikut:</a:t>
            </a:r>
            <a:r>
              <a:rPr lang="id-ID" sz="1800" dirty="0">
                <a:solidFill>
                  <a:srgbClr val="FFFF00"/>
                </a:solidFill>
              </a:rPr>
              <a:t/>
            </a:r>
            <a:br>
              <a:rPr lang="id-ID" sz="1800" dirty="0">
                <a:solidFill>
                  <a:srgbClr val="FFFF00"/>
                </a:solidFill>
              </a:rPr>
            </a:br>
            <a:endParaRPr lang="id-ID" sz="1800" dirty="0">
              <a:solidFill>
                <a:srgbClr val="FFFF00"/>
              </a:solidFill>
            </a:endParaRPr>
          </a:p>
        </p:txBody>
      </p:sp>
      <p:sp>
        <p:nvSpPr>
          <p:cNvPr id="3" name="Content Placeholder 2"/>
          <p:cNvSpPr>
            <a:spLocks noGrp="1"/>
          </p:cNvSpPr>
          <p:nvPr>
            <p:ph idx="1"/>
          </p:nvPr>
        </p:nvSpPr>
        <p:spPr>
          <a:xfrm>
            <a:off x="913795" y="2311217"/>
            <a:ext cx="10353762" cy="3695136"/>
          </a:xfrm>
        </p:spPr>
        <p:txBody>
          <a:bodyPr>
            <a:normAutofit fontScale="92500"/>
          </a:bodyPr>
          <a:lstStyle/>
          <a:p>
            <a:r>
              <a:rPr lang="id-ID" b="1" dirty="0">
                <a:effectLst/>
              </a:rPr>
              <a:t>3. LATIHAN </a:t>
            </a:r>
            <a:r>
              <a:rPr lang="id-ID" b="1" dirty="0" smtClean="0">
                <a:effectLst/>
              </a:rPr>
              <a:t>KETIGA</a:t>
            </a:r>
            <a:r>
              <a:rPr lang="en-GB" b="1" dirty="0">
                <a:effectLst/>
              </a:rPr>
              <a:t/>
            </a:r>
            <a:br>
              <a:rPr lang="en-GB" b="1" dirty="0">
                <a:effectLst/>
              </a:rPr>
            </a:br>
            <a:r>
              <a:rPr lang="id-ID" dirty="0"/>
              <a:t/>
            </a:r>
            <a:br>
              <a:rPr lang="id-ID" dirty="0"/>
            </a:br>
            <a:r>
              <a:rPr lang="id-ID" dirty="0">
                <a:effectLst/>
              </a:rPr>
              <a:t>Hitungan 1 : Pindahkan berat badan ke kanan, sambil ayun kedua lengan ke kanan sejajar</a:t>
            </a:r>
            <a:r>
              <a:rPr lang="id-ID" dirty="0"/>
              <a:t/>
            </a:r>
            <a:br>
              <a:rPr lang="id-ID" dirty="0"/>
            </a:br>
            <a:r>
              <a:rPr lang="id-ID" dirty="0">
                <a:effectLst/>
              </a:rPr>
              <a:t>bahu, jari-jari lurus dan rapat menghadap ke bawah.</a:t>
            </a:r>
            <a:r>
              <a:rPr lang="id-ID" dirty="0"/>
              <a:t/>
            </a:r>
            <a:br>
              <a:rPr lang="id-ID" dirty="0"/>
            </a:br>
            <a:r>
              <a:rPr lang="id-ID" dirty="0">
                <a:effectLst/>
              </a:rPr>
              <a:t>Hitungan 2 : Badan kembali ke tengah, tekuk kedua lutut, lengan ke bawah, jari tangan</a:t>
            </a:r>
            <a:r>
              <a:rPr lang="id-ID" dirty="0"/>
              <a:t/>
            </a:r>
            <a:br>
              <a:rPr lang="id-ID" dirty="0"/>
            </a:br>
            <a:r>
              <a:rPr lang="id-ID" dirty="0">
                <a:effectLst/>
              </a:rPr>
              <a:t>menghadap ke paha.</a:t>
            </a:r>
            <a:r>
              <a:rPr lang="id-ID" dirty="0"/>
              <a:t/>
            </a:r>
            <a:br>
              <a:rPr lang="id-ID" dirty="0"/>
            </a:br>
            <a:r>
              <a:rPr lang="id-ID" dirty="0">
                <a:effectLst/>
              </a:rPr>
              <a:t>Hitungan 3 : Seperti hitungan 1, tapi ke arah kiri.</a:t>
            </a:r>
            <a:r>
              <a:rPr lang="id-ID" dirty="0"/>
              <a:t/>
            </a:r>
            <a:br>
              <a:rPr lang="id-ID" dirty="0"/>
            </a:br>
            <a:r>
              <a:rPr lang="id-ID" dirty="0">
                <a:effectLst/>
              </a:rPr>
              <a:t>Hitungan 4 : Seperti hitungan 2</a:t>
            </a:r>
            <a:r>
              <a:rPr lang="id-ID" dirty="0"/>
              <a:t/>
            </a:r>
            <a:br>
              <a:rPr lang="id-ID" dirty="0"/>
            </a:br>
            <a:r>
              <a:rPr lang="id-ID" dirty="0">
                <a:effectLst/>
              </a:rPr>
              <a:t>Hitungan5-8 : Seperti hitungan 1-8.</a:t>
            </a:r>
            <a:endParaRPr lang="id-ID" dirty="0"/>
          </a:p>
        </p:txBody>
      </p:sp>
    </p:spTree>
    <p:extLst>
      <p:ext uri="{BB962C8B-B14F-4D97-AF65-F5344CB8AC3E}">
        <p14:creationId xmlns:p14="http://schemas.microsoft.com/office/powerpoint/2010/main" val="426027527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1"/>
            <a:ext cx="10353761" cy="1138518"/>
          </a:xfrm>
        </p:spPr>
        <p:txBody>
          <a:bodyPr>
            <a:normAutofit/>
          </a:bodyPr>
          <a:lstStyle/>
          <a:p>
            <a:r>
              <a:rPr lang="id-ID" sz="1800" dirty="0">
                <a:solidFill>
                  <a:srgbClr val="FFFF00"/>
                </a:solidFill>
                <a:effectLst/>
              </a:rPr>
              <a:t>Latihan senam irama tanpa diiringi musik, tatapi dengan menggunakan irama hitungan </a:t>
            </a:r>
            <a:r>
              <a:rPr lang="id-ID" sz="1800" dirty="0" smtClean="0">
                <a:solidFill>
                  <a:srgbClr val="FFFF00"/>
                </a:solidFill>
                <a:effectLst/>
              </a:rPr>
              <a:t>yang</a:t>
            </a:r>
            <a:r>
              <a:rPr lang="en-GB" sz="1800" dirty="0" smtClean="0">
                <a:solidFill>
                  <a:srgbClr val="FFFF00"/>
                </a:solidFill>
                <a:effectLst/>
              </a:rPr>
              <a:t> </a:t>
            </a:r>
            <a:r>
              <a:rPr lang="id-ID" sz="1800" dirty="0" smtClean="0">
                <a:solidFill>
                  <a:srgbClr val="FFFF00"/>
                </a:solidFill>
                <a:effectLst/>
              </a:rPr>
              <a:t>teratur</a:t>
            </a:r>
            <a:r>
              <a:rPr lang="id-ID" sz="1800" dirty="0">
                <a:solidFill>
                  <a:srgbClr val="FFFF00"/>
                </a:solidFill>
                <a:effectLst/>
              </a:rPr>
              <a:t>. </a:t>
            </a:r>
            <a:r>
              <a:rPr lang="en-GB" sz="1800" dirty="0" smtClean="0">
                <a:solidFill>
                  <a:srgbClr val="FFFF00"/>
                </a:solidFill>
                <a:effectLst/>
              </a:rPr>
              <a:t/>
            </a:r>
            <a:br>
              <a:rPr lang="en-GB" sz="1800" dirty="0" smtClean="0">
                <a:solidFill>
                  <a:srgbClr val="FFFF00"/>
                </a:solidFill>
                <a:effectLst/>
              </a:rPr>
            </a:br>
            <a:r>
              <a:rPr lang="id-ID" sz="1800" dirty="0" smtClean="0">
                <a:solidFill>
                  <a:srgbClr val="FFFF00"/>
                </a:solidFill>
                <a:effectLst/>
              </a:rPr>
              <a:t>Beberapa </a:t>
            </a:r>
            <a:r>
              <a:rPr lang="id-ID" sz="1800" dirty="0">
                <a:solidFill>
                  <a:srgbClr val="FFFF00"/>
                </a:solidFill>
                <a:effectLst/>
              </a:rPr>
              <a:t>latihan gerak senam irama adalah sebagai berikut:</a:t>
            </a:r>
            <a:r>
              <a:rPr lang="id-ID" sz="1800" dirty="0">
                <a:solidFill>
                  <a:srgbClr val="FFFF00"/>
                </a:solidFill>
              </a:rPr>
              <a:t/>
            </a:r>
            <a:br>
              <a:rPr lang="id-ID" sz="1800" dirty="0">
                <a:solidFill>
                  <a:srgbClr val="FFFF00"/>
                </a:solidFill>
              </a:rPr>
            </a:br>
            <a:endParaRPr lang="id-ID" sz="1800" dirty="0">
              <a:solidFill>
                <a:srgbClr val="FFFF00"/>
              </a:solidFill>
            </a:endParaRPr>
          </a:p>
        </p:txBody>
      </p:sp>
      <p:sp>
        <p:nvSpPr>
          <p:cNvPr id="3" name="Content Placeholder 2"/>
          <p:cNvSpPr>
            <a:spLocks noGrp="1"/>
          </p:cNvSpPr>
          <p:nvPr>
            <p:ph idx="1"/>
          </p:nvPr>
        </p:nvSpPr>
        <p:spPr>
          <a:xfrm>
            <a:off x="913795" y="2311217"/>
            <a:ext cx="10353762" cy="3695136"/>
          </a:xfrm>
        </p:spPr>
        <p:txBody>
          <a:bodyPr>
            <a:normAutofit fontScale="92500" lnSpcReduction="10000"/>
          </a:bodyPr>
          <a:lstStyle/>
          <a:p>
            <a:r>
              <a:rPr lang="id-ID" b="1" dirty="0">
                <a:effectLst/>
              </a:rPr>
              <a:t>4. LATIHAN KEEMPAT</a:t>
            </a:r>
            <a:r>
              <a:rPr lang="id-ID" dirty="0"/>
              <a:t/>
            </a:r>
            <a:br>
              <a:rPr lang="id-ID" dirty="0"/>
            </a:br>
            <a:r>
              <a:rPr lang="id-ID" dirty="0"/>
              <a:t/>
            </a:r>
            <a:br>
              <a:rPr lang="id-ID" dirty="0"/>
            </a:br>
            <a:r>
              <a:rPr lang="id-ID" dirty="0">
                <a:effectLst/>
              </a:rPr>
              <a:t>Hitungan 1 : Badan menghadap serong kanan, berat badan dipindahkan ke kanan sambil</a:t>
            </a:r>
            <a:r>
              <a:rPr lang="id-ID" dirty="0"/>
              <a:t/>
            </a:r>
            <a:br>
              <a:rPr lang="id-ID" dirty="0"/>
            </a:br>
            <a:r>
              <a:rPr lang="id-ID" dirty="0">
                <a:effectLst/>
              </a:rPr>
              <a:t>kaki kiri ditekuk ke belakang, mendekati panggul kiri, lengan diayunkan </a:t>
            </a:r>
            <a:r>
              <a:rPr lang="id-ID" dirty="0" smtClean="0">
                <a:effectLst/>
              </a:rPr>
              <a:t>ke</a:t>
            </a:r>
            <a:r>
              <a:rPr lang="en-GB" dirty="0" smtClean="0">
                <a:effectLst/>
              </a:rPr>
              <a:t> </a:t>
            </a:r>
            <a:r>
              <a:rPr lang="id-ID" dirty="0" smtClean="0">
                <a:effectLst/>
              </a:rPr>
              <a:t>atas</a:t>
            </a:r>
            <a:r>
              <a:rPr lang="id-ID" dirty="0">
                <a:effectLst/>
              </a:rPr>
              <a:t>. jari-jari tangan lurus rapat telapak tangan menghadap ke dalam.</a:t>
            </a:r>
            <a:r>
              <a:rPr lang="id-ID" dirty="0"/>
              <a:t/>
            </a:r>
            <a:br>
              <a:rPr lang="id-ID" dirty="0"/>
            </a:br>
            <a:r>
              <a:rPr lang="id-ID" dirty="0">
                <a:effectLst/>
              </a:rPr>
              <a:t>Hitungan 2 : Badan kembali ke tengah, tekuk kedua lutut, lengan lempeng ke bawah, jari</a:t>
            </a:r>
            <a:r>
              <a:rPr lang="id-ID" dirty="0"/>
              <a:t/>
            </a:r>
            <a:br>
              <a:rPr lang="id-ID" dirty="0"/>
            </a:br>
            <a:r>
              <a:rPr lang="id-ID" dirty="0">
                <a:effectLst/>
              </a:rPr>
              <a:t>tangan menghadap ke paha.</a:t>
            </a:r>
            <a:r>
              <a:rPr lang="id-ID" dirty="0"/>
              <a:t/>
            </a:r>
            <a:br>
              <a:rPr lang="id-ID" dirty="0"/>
            </a:br>
            <a:r>
              <a:rPr lang="id-ID" dirty="0">
                <a:effectLst/>
              </a:rPr>
              <a:t>Hitungan 3 : Seperti hitungan 1, tapi ke arah kiri.</a:t>
            </a:r>
            <a:r>
              <a:rPr lang="id-ID" dirty="0"/>
              <a:t/>
            </a:r>
            <a:br>
              <a:rPr lang="id-ID" dirty="0"/>
            </a:br>
            <a:r>
              <a:rPr lang="id-ID" dirty="0">
                <a:effectLst/>
              </a:rPr>
              <a:t>Hitungan 4 : Seperti hitungan 2</a:t>
            </a:r>
            <a:r>
              <a:rPr lang="id-ID" dirty="0"/>
              <a:t/>
            </a:r>
            <a:br>
              <a:rPr lang="id-ID" dirty="0"/>
            </a:br>
            <a:r>
              <a:rPr lang="id-ID" dirty="0">
                <a:effectLst/>
              </a:rPr>
              <a:t>Hitungan 5-8 : Seperti hitungan 1-4</a:t>
            </a:r>
            <a:r>
              <a:rPr lang="id-ID" dirty="0"/>
              <a:t/>
            </a:r>
            <a:br>
              <a:rPr lang="id-ID" dirty="0"/>
            </a:br>
            <a:endParaRPr lang="id-ID" dirty="0"/>
          </a:p>
        </p:txBody>
      </p:sp>
    </p:spTree>
    <p:extLst>
      <p:ext uri="{BB962C8B-B14F-4D97-AF65-F5344CB8AC3E}">
        <p14:creationId xmlns:p14="http://schemas.microsoft.com/office/powerpoint/2010/main" val="405109121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1"/>
            <a:ext cx="10353761" cy="1138518"/>
          </a:xfrm>
        </p:spPr>
        <p:txBody>
          <a:bodyPr>
            <a:normAutofit/>
          </a:bodyPr>
          <a:lstStyle/>
          <a:p>
            <a:r>
              <a:rPr lang="id-ID" sz="1800" dirty="0">
                <a:solidFill>
                  <a:srgbClr val="FFFF00"/>
                </a:solidFill>
                <a:effectLst/>
              </a:rPr>
              <a:t>Latihan senam irama tanpa diiringi musik, tatapi dengan menggunakan irama hitungan </a:t>
            </a:r>
            <a:r>
              <a:rPr lang="id-ID" sz="1800" dirty="0" smtClean="0">
                <a:solidFill>
                  <a:srgbClr val="FFFF00"/>
                </a:solidFill>
                <a:effectLst/>
              </a:rPr>
              <a:t>yang</a:t>
            </a:r>
            <a:r>
              <a:rPr lang="en-GB" sz="1800" dirty="0" smtClean="0">
                <a:solidFill>
                  <a:srgbClr val="FFFF00"/>
                </a:solidFill>
                <a:effectLst/>
              </a:rPr>
              <a:t> </a:t>
            </a:r>
            <a:r>
              <a:rPr lang="id-ID" sz="1800" dirty="0" smtClean="0">
                <a:solidFill>
                  <a:srgbClr val="FFFF00"/>
                </a:solidFill>
                <a:effectLst/>
              </a:rPr>
              <a:t>teratur</a:t>
            </a:r>
            <a:r>
              <a:rPr lang="id-ID" sz="1800" dirty="0">
                <a:solidFill>
                  <a:srgbClr val="FFFF00"/>
                </a:solidFill>
                <a:effectLst/>
              </a:rPr>
              <a:t>. </a:t>
            </a:r>
            <a:r>
              <a:rPr lang="en-GB" sz="1800" dirty="0" smtClean="0">
                <a:solidFill>
                  <a:srgbClr val="FFFF00"/>
                </a:solidFill>
                <a:effectLst/>
              </a:rPr>
              <a:t/>
            </a:r>
            <a:br>
              <a:rPr lang="en-GB" sz="1800" dirty="0" smtClean="0">
                <a:solidFill>
                  <a:srgbClr val="FFFF00"/>
                </a:solidFill>
                <a:effectLst/>
              </a:rPr>
            </a:br>
            <a:r>
              <a:rPr lang="id-ID" sz="1800" dirty="0" smtClean="0">
                <a:solidFill>
                  <a:srgbClr val="FFFF00"/>
                </a:solidFill>
                <a:effectLst/>
              </a:rPr>
              <a:t>Beberapa </a:t>
            </a:r>
            <a:r>
              <a:rPr lang="id-ID" sz="1800" dirty="0">
                <a:solidFill>
                  <a:srgbClr val="FFFF00"/>
                </a:solidFill>
                <a:effectLst/>
              </a:rPr>
              <a:t>latihan gerak senam irama adalah sebagai berikut:</a:t>
            </a:r>
            <a:r>
              <a:rPr lang="id-ID" sz="1800" dirty="0">
                <a:solidFill>
                  <a:srgbClr val="FFFF00"/>
                </a:solidFill>
              </a:rPr>
              <a:t/>
            </a:r>
            <a:br>
              <a:rPr lang="id-ID" sz="1800" dirty="0">
                <a:solidFill>
                  <a:srgbClr val="FFFF00"/>
                </a:solidFill>
              </a:rPr>
            </a:br>
            <a:endParaRPr lang="id-ID" sz="1800" dirty="0">
              <a:solidFill>
                <a:srgbClr val="FFFF00"/>
              </a:solidFill>
            </a:endParaRPr>
          </a:p>
        </p:txBody>
      </p:sp>
      <p:sp>
        <p:nvSpPr>
          <p:cNvPr id="3" name="Content Placeholder 2"/>
          <p:cNvSpPr>
            <a:spLocks noGrp="1"/>
          </p:cNvSpPr>
          <p:nvPr>
            <p:ph idx="1"/>
          </p:nvPr>
        </p:nvSpPr>
        <p:spPr>
          <a:xfrm>
            <a:off x="913795" y="2311217"/>
            <a:ext cx="10353762" cy="3695136"/>
          </a:xfrm>
        </p:spPr>
        <p:txBody>
          <a:bodyPr>
            <a:normAutofit lnSpcReduction="10000"/>
          </a:bodyPr>
          <a:lstStyle/>
          <a:p>
            <a:r>
              <a:rPr lang="id-ID" b="1" dirty="0" smtClean="0">
                <a:effectLst/>
              </a:rPr>
              <a:t>5</a:t>
            </a:r>
            <a:r>
              <a:rPr lang="en-GB" b="1" dirty="0" smtClean="0">
                <a:effectLst/>
              </a:rPr>
              <a:t>.</a:t>
            </a:r>
            <a:r>
              <a:rPr lang="id-ID" b="1" dirty="0" smtClean="0">
                <a:effectLst/>
              </a:rPr>
              <a:t> </a:t>
            </a:r>
            <a:r>
              <a:rPr lang="id-ID" b="1" dirty="0">
                <a:effectLst/>
              </a:rPr>
              <a:t>HITUNGAN </a:t>
            </a:r>
            <a:r>
              <a:rPr lang="id-ID" b="1" dirty="0" smtClean="0">
                <a:effectLst/>
              </a:rPr>
              <a:t>KELIMA</a:t>
            </a:r>
            <a:r>
              <a:rPr lang="en-GB" b="1" dirty="0" smtClean="0">
                <a:effectLst/>
              </a:rPr>
              <a:t/>
            </a:r>
            <a:br>
              <a:rPr lang="en-GB" b="1" dirty="0" smtClean="0">
                <a:effectLst/>
              </a:rPr>
            </a:br>
            <a:r>
              <a:rPr lang="id-ID" dirty="0"/>
              <a:t/>
            </a:r>
            <a:br>
              <a:rPr lang="id-ID" dirty="0"/>
            </a:br>
            <a:r>
              <a:rPr lang="id-ID" dirty="0">
                <a:effectLst/>
              </a:rPr>
              <a:t>Hitungan 1 : Kaki kanan dibuka selebar bahu lengan ditekuk didepan dada, jari-jar </a:t>
            </a:r>
            <a:r>
              <a:rPr lang="id-ID" dirty="0" smtClean="0">
                <a:effectLst/>
              </a:rPr>
              <a:t>tanganmengepal </a:t>
            </a:r>
            <a:r>
              <a:rPr lang="id-ID" dirty="0">
                <a:effectLst/>
              </a:rPr>
              <a:t>dan menghadap ke bawah.</a:t>
            </a:r>
            <a:r>
              <a:rPr lang="id-ID" dirty="0"/>
              <a:t/>
            </a:r>
            <a:br>
              <a:rPr lang="id-ID" dirty="0"/>
            </a:br>
            <a:r>
              <a:rPr lang="id-ID" dirty="0">
                <a:effectLst/>
              </a:rPr>
              <a:t>Hitungan 2 : Kaki kiri diayaun, lalu tumit di bawa ke arah depan, menyilang, lengan dorong </a:t>
            </a:r>
            <a:r>
              <a:rPr lang="id-ID" dirty="0" smtClean="0">
                <a:effectLst/>
              </a:rPr>
              <a:t>kebawah</a:t>
            </a:r>
            <a:r>
              <a:rPr lang="id-ID" dirty="0">
                <a:effectLst/>
              </a:rPr>
              <a:t>, jari-jari mengepal dan menghadap ke dalam.</a:t>
            </a:r>
            <a:r>
              <a:rPr lang="id-ID" dirty="0"/>
              <a:t/>
            </a:r>
            <a:br>
              <a:rPr lang="id-ID" dirty="0"/>
            </a:br>
            <a:r>
              <a:rPr lang="id-ID" dirty="0">
                <a:effectLst/>
              </a:rPr>
              <a:t>Hitungan 3 : Seperti hitungan 1</a:t>
            </a:r>
            <a:r>
              <a:rPr lang="id-ID" dirty="0"/>
              <a:t/>
            </a:r>
            <a:br>
              <a:rPr lang="id-ID" dirty="0"/>
            </a:br>
            <a:r>
              <a:rPr lang="id-ID" dirty="0">
                <a:effectLst/>
              </a:rPr>
              <a:t>Hitungan 4 : Seperti hitungan 2, tapi tumit kanan yang menyilang ke depan kiri.</a:t>
            </a:r>
            <a:r>
              <a:rPr lang="id-ID" dirty="0"/>
              <a:t/>
            </a:r>
            <a:br>
              <a:rPr lang="id-ID" dirty="0"/>
            </a:br>
            <a:r>
              <a:rPr lang="id-ID" dirty="0">
                <a:effectLst/>
              </a:rPr>
              <a:t>Hitungan 5-8 : Seprti hitungan 1-4</a:t>
            </a:r>
            <a:r>
              <a:rPr lang="id-ID" dirty="0"/>
              <a:t/>
            </a:r>
            <a:br>
              <a:rPr lang="id-ID" dirty="0"/>
            </a:br>
            <a:endParaRPr lang="id-ID" dirty="0"/>
          </a:p>
        </p:txBody>
      </p:sp>
    </p:spTree>
    <p:extLst>
      <p:ext uri="{BB962C8B-B14F-4D97-AF65-F5344CB8AC3E}">
        <p14:creationId xmlns:p14="http://schemas.microsoft.com/office/powerpoint/2010/main" val="12599003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TC104033921[[fn=Damask]]</Template>
  <TotalTime>16</TotalTime>
  <Words>208</Words>
  <Application>Microsoft Office PowerPoint</Application>
  <PresentationFormat>Widescreen</PresentationFormat>
  <Paragraphs>18</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Bookman Old Style</vt:lpstr>
      <vt:lpstr>Cooper Black</vt:lpstr>
      <vt:lpstr>Rockwell</vt:lpstr>
      <vt:lpstr>Damask</vt:lpstr>
      <vt:lpstr>SENAM IRAMA</vt:lpstr>
      <vt:lpstr>PowerPoint Presentation</vt:lpstr>
      <vt:lpstr>PowerPoint Presentation</vt:lpstr>
      <vt:lpstr>PowerPoint Presentation</vt:lpstr>
      <vt:lpstr>Latihan senam irama tanpa diiringi musik, tatapi dengan menggunakan irama hitungan yang teratur.  Beberapa latihan gerak senam irama adalah sebagai berikut: </vt:lpstr>
      <vt:lpstr>Latihan senam irama tanpa diiringi musik, tatapi dengan menggunakan irama hitungan yang teratur.  Beberapa latihan gerak senam irama adalah sebagai berikut: </vt:lpstr>
      <vt:lpstr>Latihan senam irama tanpa diiringi musik, tatapi dengan menggunakan irama hitungan yang teratur.  Beberapa latihan gerak senam irama adalah sebagai berikut: </vt:lpstr>
      <vt:lpstr>Latihan senam irama tanpa diiringi musik, tatapi dengan menggunakan irama hitungan yang teratur.  Beberapa latihan gerak senam irama adalah sebagai berikut: </vt:lpstr>
      <vt:lpstr>Latihan senam irama tanpa diiringi musik, tatapi dengan menggunakan irama hitungan yang teratur.  Beberapa latihan gerak senam irama adalah sebagai berikut: </vt:lpstr>
      <vt:lpstr>SENAM IRAMA DENGAN ALAT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SENAM IRAMA</dc:title>
  <dc:creator>alfighossa</dc:creator>
  <cp:lastModifiedBy>alfighossa</cp:lastModifiedBy>
  <cp:revision>1</cp:revision>
  <dcterms:created xsi:type="dcterms:W3CDTF">2014-04-23T12:57:51Z</dcterms:created>
  <dcterms:modified xsi:type="dcterms:W3CDTF">2014-04-23T13:14:16Z</dcterms:modified>
</cp:coreProperties>
</file>