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5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211997967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
        <p:cNvGrpSpPr/>
        <p:nvPr/>
      </p:nvGrpSpPr>
      <p:grpSpPr>
        <a:xfrm>
          <a:off x="0" y="0"/>
          <a:ext cx="0" cy="0"/>
          <a:chOff x="0" y="0"/>
          <a:chExt cx="0" cy="0"/>
        </a:xfrm>
      </p:grpSpPr>
      <p:sp>
        <p:nvSpPr>
          <p:cNvPr id="16" name="Shape 1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17" name="Shape 1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78" name="Shape 7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85" name="Shape 8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92" name="Shape 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99" name="Shape 9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106" name="Shape 1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Shape 2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24" name="Shape 2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Shape 3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31" name="Shape 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38" name="Shape 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44" name="Shape 4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51" name="Shape 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57" name="Shape 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64" name="Shape 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
        <p:nvSpPr>
          <p:cNvPr id="70" name="Shape 7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685800" y="1844675"/>
            <a:ext cx="7772400" cy="2041524"/>
          </a:xfrm>
          <a:prstGeom prst="rect">
            <a:avLst/>
          </a:prstGeom>
          <a:noFill/>
          <a:ln>
            <a:noFill/>
          </a:ln>
        </p:spPr>
        <p:txBody>
          <a:bodyPr lIns="91425" tIns="91425" rIns="91425" bIns="91425" anchor="ctr" anchorCtr="0"/>
          <a:lstStyle>
            <a:lvl1pPr marL="39687" indent="-1587" algn="ctr" rtl="0">
              <a:lnSpc>
                <a:spcPct val="100000"/>
              </a:lnSpc>
              <a:spcBef>
                <a:spcPts val="0"/>
              </a:spcBef>
              <a:spcAft>
                <a:spcPts val="0"/>
              </a:spcAft>
              <a:defRPr/>
            </a:lvl1pPr>
            <a:lvl2pPr marL="39687" indent="-1587" algn="ctr" rtl="0">
              <a:lnSpc>
                <a:spcPct val="100000"/>
              </a:lnSpc>
              <a:spcBef>
                <a:spcPts val="0"/>
              </a:spcBef>
              <a:spcAft>
                <a:spcPts val="0"/>
              </a:spcAft>
              <a:defRPr/>
            </a:lvl2pPr>
            <a:lvl3pPr marL="39687" indent="-1587" algn="ctr" rtl="0">
              <a:lnSpc>
                <a:spcPct val="100000"/>
              </a:lnSpc>
              <a:spcBef>
                <a:spcPts val="0"/>
              </a:spcBef>
              <a:spcAft>
                <a:spcPts val="0"/>
              </a:spcAft>
              <a:defRPr/>
            </a:lvl3pPr>
            <a:lvl4pPr marL="39687" indent="-1587" algn="ctr" rtl="0">
              <a:lnSpc>
                <a:spcPct val="100000"/>
              </a:lnSpc>
              <a:spcBef>
                <a:spcPts val="0"/>
              </a:spcBef>
              <a:spcAft>
                <a:spcPts val="0"/>
              </a:spcAft>
              <a:defRPr/>
            </a:lvl4pPr>
            <a:lvl5pPr marL="39687" indent="-1587" algn="ctr" rtl="0">
              <a:lnSpc>
                <a:spcPct val="100000"/>
              </a:lnSpc>
              <a:spcBef>
                <a:spcPts val="0"/>
              </a:spcBef>
              <a:spcAft>
                <a:spcPts val="0"/>
              </a:spcAft>
              <a:defRPr/>
            </a:lvl5pPr>
            <a:lvl6pPr marL="39687" indent="-1587" algn="ctr" rtl="0">
              <a:lnSpc>
                <a:spcPct val="100000"/>
              </a:lnSpc>
              <a:spcBef>
                <a:spcPts val="0"/>
              </a:spcBef>
              <a:spcAft>
                <a:spcPts val="0"/>
              </a:spcAft>
              <a:defRPr/>
            </a:lvl6pPr>
            <a:lvl7pPr marL="39687" indent="-1587" algn="ctr" rtl="0">
              <a:lnSpc>
                <a:spcPct val="100000"/>
              </a:lnSpc>
              <a:spcBef>
                <a:spcPts val="0"/>
              </a:spcBef>
              <a:spcAft>
                <a:spcPts val="0"/>
              </a:spcAft>
              <a:defRPr/>
            </a:lvl7pPr>
            <a:lvl8pPr marL="39687" indent="-1587" algn="ctr" rtl="0">
              <a:lnSpc>
                <a:spcPct val="100000"/>
              </a:lnSpc>
              <a:spcBef>
                <a:spcPts val="0"/>
              </a:spcBef>
              <a:spcAft>
                <a:spcPts val="0"/>
              </a:spcAft>
              <a:defRPr/>
            </a:lvl8pPr>
            <a:lvl9pPr marL="39687" indent="-1587" algn="ctr" rtl="0">
              <a:lnSpc>
                <a:spcPct val="100000"/>
              </a:lnSpc>
              <a:spcBef>
                <a:spcPts val="0"/>
              </a:spcBef>
              <a:spcAft>
                <a:spcPts val="0"/>
              </a:spcAft>
              <a:defRPr/>
            </a:lvl9pPr>
          </a:lstStyle>
          <a:p>
            <a:endParaRPr/>
          </a:p>
        </p:txBody>
      </p:sp>
      <p:sp>
        <p:nvSpPr>
          <p:cNvPr id="10" name="Shape 10"/>
          <p:cNvSpPr txBox="1">
            <a:spLocks noGrp="1"/>
          </p:cNvSpPr>
          <p:nvPr>
            <p:ph type="body" idx="1"/>
          </p:nvPr>
        </p:nvSpPr>
        <p:spPr>
          <a:xfrm>
            <a:off x="1371600" y="3886200"/>
            <a:ext cx="6400799" cy="2971799"/>
          </a:xfrm>
          <a:prstGeom prst="rect">
            <a:avLst/>
          </a:prstGeom>
          <a:noFill/>
          <a:ln>
            <a:noFill/>
          </a:ln>
        </p:spPr>
        <p:txBody>
          <a:bodyPr lIns="91425" tIns="91425" rIns="91425" bIns="91425" anchor="t" anchorCtr="0"/>
          <a:lstStyle>
            <a:lvl1pPr marL="382587" indent="-141286" algn="l" rtl="0">
              <a:lnSpc>
                <a:spcPct val="100000"/>
              </a:lnSpc>
              <a:spcBef>
                <a:spcPts val="800"/>
              </a:spcBef>
              <a:spcAft>
                <a:spcPts val="0"/>
              </a:spcAft>
              <a:buClr>
                <a:srgbClr val="000000"/>
              </a:buClr>
              <a:buFont typeface="Merriweather Sans"/>
              <a:buChar char="•"/>
              <a:defRPr/>
            </a:lvl1pPr>
            <a:lvl2pPr marL="731837" indent="-109537" algn="l" rtl="0">
              <a:lnSpc>
                <a:spcPct val="100000"/>
              </a:lnSpc>
              <a:spcBef>
                <a:spcPts val="700"/>
              </a:spcBef>
              <a:spcAft>
                <a:spcPts val="0"/>
              </a:spcAft>
              <a:buClr>
                <a:srgbClr val="000000"/>
              </a:buClr>
              <a:buFont typeface="Merriweather Sans"/>
              <a:buChar char="–"/>
              <a:defRPr/>
            </a:lvl2pPr>
            <a:lvl3pPr marL="1131887" indent="-77787" algn="l" rtl="0">
              <a:lnSpc>
                <a:spcPct val="100000"/>
              </a:lnSpc>
              <a:spcBef>
                <a:spcPts val="600"/>
              </a:spcBef>
              <a:spcAft>
                <a:spcPts val="0"/>
              </a:spcAft>
              <a:buClr>
                <a:srgbClr val="000000"/>
              </a:buClr>
              <a:buFont typeface="Merriweather Sans"/>
              <a:buChar char="•"/>
              <a:defRPr/>
            </a:lvl3pPr>
            <a:lvl4pPr marL="1589087" indent="-103187" algn="l" rtl="0">
              <a:lnSpc>
                <a:spcPct val="100000"/>
              </a:lnSpc>
              <a:spcBef>
                <a:spcPts val="500"/>
              </a:spcBef>
              <a:spcAft>
                <a:spcPts val="0"/>
              </a:spcAft>
              <a:buClr>
                <a:srgbClr val="000000"/>
              </a:buClr>
              <a:buFont typeface="Merriweather Sans"/>
              <a:buChar char="–"/>
              <a:defRPr/>
            </a:lvl4pPr>
            <a:lvl5pPr marL="2046286" indent="-103186" algn="l" rtl="0">
              <a:lnSpc>
                <a:spcPct val="100000"/>
              </a:lnSpc>
              <a:spcBef>
                <a:spcPts val="500"/>
              </a:spcBef>
              <a:spcAft>
                <a:spcPts val="0"/>
              </a:spcAft>
              <a:buClr>
                <a:srgbClr val="000000"/>
              </a:buClr>
              <a:buFont typeface="Merriweather Sans"/>
              <a:buChar char="»"/>
              <a:defRPr/>
            </a:lvl5pPr>
            <a:lvl6pPr marL="2503487" indent="-103186" algn="l" rtl="0">
              <a:lnSpc>
                <a:spcPct val="100000"/>
              </a:lnSpc>
              <a:spcBef>
                <a:spcPts val="500"/>
              </a:spcBef>
              <a:spcAft>
                <a:spcPts val="0"/>
              </a:spcAft>
              <a:buClr>
                <a:srgbClr val="000000"/>
              </a:buClr>
              <a:buFont typeface="Merriweather Sans"/>
              <a:buChar char="»"/>
              <a:defRPr/>
            </a:lvl6pPr>
            <a:lvl7pPr marL="3417887" indent="-103187" algn="l" rtl="0">
              <a:lnSpc>
                <a:spcPct val="100000"/>
              </a:lnSpc>
              <a:spcBef>
                <a:spcPts val="500"/>
              </a:spcBef>
              <a:spcAft>
                <a:spcPts val="0"/>
              </a:spcAft>
              <a:buClr>
                <a:srgbClr val="000000"/>
              </a:buClr>
              <a:buFont typeface="Merriweather Sans"/>
              <a:buChar char="»"/>
              <a:defRPr/>
            </a:lvl7pPr>
            <a:lvl8pPr marL="4789487" indent="-103187" algn="l" rtl="0">
              <a:lnSpc>
                <a:spcPct val="100000"/>
              </a:lnSpc>
              <a:spcBef>
                <a:spcPts val="500"/>
              </a:spcBef>
              <a:spcAft>
                <a:spcPts val="0"/>
              </a:spcAft>
              <a:buClr>
                <a:srgbClr val="000000"/>
              </a:buClr>
              <a:buFont typeface="Merriweather Sans"/>
              <a:buChar char="»"/>
              <a:defRPr/>
            </a:lvl8pPr>
            <a:lvl9pPr marL="6618286" indent="-103186" algn="l" rtl="0">
              <a:lnSpc>
                <a:spcPct val="100000"/>
              </a:lnSpc>
              <a:spcBef>
                <a:spcPts val="500"/>
              </a:spcBef>
              <a:spcAft>
                <a:spcPts val="0"/>
              </a:spcAft>
              <a:buClr>
                <a:srgbClr val="000000"/>
              </a:buClr>
              <a:buFont typeface="Merriweather Sans"/>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2C4C9"/>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90486"/>
            <a:ext cx="8229600" cy="1509711"/>
          </a:xfrm>
          <a:prstGeom prst="rect">
            <a:avLst/>
          </a:prstGeom>
          <a:noFill/>
          <a:ln>
            <a:noFill/>
          </a:ln>
        </p:spPr>
        <p:txBody>
          <a:bodyPr lIns="91425" tIns="91425" rIns="91425" bIns="91425" anchor="ctr" anchorCtr="0"/>
          <a:lstStyle>
            <a:lvl1pPr marL="39687" marR="0" indent="-1587" algn="ctr" rtl="0">
              <a:lnSpc>
                <a:spcPct val="100000"/>
              </a:lnSpc>
              <a:spcBef>
                <a:spcPts val="0"/>
              </a:spcBef>
              <a:spcAft>
                <a:spcPts val="0"/>
              </a:spcAft>
              <a:defRPr/>
            </a:lvl1pPr>
            <a:lvl2pPr marL="39687" marR="0" indent="-1587" algn="ctr" rtl="0">
              <a:lnSpc>
                <a:spcPct val="100000"/>
              </a:lnSpc>
              <a:spcBef>
                <a:spcPts val="0"/>
              </a:spcBef>
              <a:spcAft>
                <a:spcPts val="0"/>
              </a:spcAft>
              <a:defRPr/>
            </a:lvl2pPr>
            <a:lvl3pPr marL="39687" marR="0" indent="-1587" algn="ctr" rtl="0">
              <a:lnSpc>
                <a:spcPct val="100000"/>
              </a:lnSpc>
              <a:spcBef>
                <a:spcPts val="0"/>
              </a:spcBef>
              <a:spcAft>
                <a:spcPts val="0"/>
              </a:spcAft>
              <a:defRPr/>
            </a:lvl3pPr>
            <a:lvl4pPr marL="39687" marR="0" indent="-1587" algn="ctr" rtl="0">
              <a:lnSpc>
                <a:spcPct val="100000"/>
              </a:lnSpc>
              <a:spcBef>
                <a:spcPts val="0"/>
              </a:spcBef>
              <a:spcAft>
                <a:spcPts val="0"/>
              </a:spcAft>
              <a:defRPr/>
            </a:lvl4pPr>
            <a:lvl5pPr marL="39687" marR="0" indent="-1587" algn="ctr" rtl="0">
              <a:lnSpc>
                <a:spcPct val="100000"/>
              </a:lnSpc>
              <a:spcBef>
                <a:spcPts val="0"/>
              </a:spcBef>
              <a:spcAft>
                <a:spcPts val="0"/>
              </a:spcAft>
              <a:defRPr/>
            </a:lvl5pPr>
            <a:lvl6pPr marL="39687" marR="0" indent="-1587" algn="ctr" rtl="0">
              <a:lnSpc>
                <a:spcPct val="100000"/>
              </a:lnSpc>
              <a:spcBef>
                <a:spcPts val="0"/>
              </a:spcBef>
              <a:spcAft>
                <a:spcPts val="0"/>
              </a:spcAft>
              <a:defRPr/>
            </a:lvl6pPr>
            <a:lvl7pPr marL="39687" marR="0" indent="-1587" algn="ctr" rtl="0">
              <a:lnSpc>
                <a:spcPct val="100000"/>
              </a:lnSpc>
              <a:spcBef>
                <a:spcPts val="0"/>
              </a:spcBef>
              <a:spcAft>
                <a:spcPts val="0"/>
              </a:spcAft>
              <a:defRPr/>
            </a:lvl7pPr>
            <a:lvl8pPr marL="39687" marR="0" indent="-1587" algn="ctr" rtl="0">
              <a:lnSpc>
                <a:spcPct val="100000"/>
              </a:lnSpc>
              <a:spcBef>
                <a:spcPts val="0"/>
              </a:spcBef>
              <a:spcAft>
                <a:spcPts val="0"/>
              </a:spcAft>
              <a:defRPr/>
            </a:lvl8pPr>
            <a:lvl9pPr marL="39687" marR="0" indent="-1587" algn="ctr" rtl="0">
              <a:lnSpc>
                <a:spcPct val="100000"/>
              </a:lnSpc>
              <a:spcBef>
                <a:spcPts val="0"/>
              </a:spcBef>
              <a:spcAft>
                <a:spcPts val="0"/>
              </a:spcAft>
              <a:defRPr/>
            </a:lvl9pPr>
          </a:lstStyle>
          <a:p>
            <a:endParaRPr/>
          </a:p>
        </p:txBody>
      </p:sp>
      <p:sp>
        <p:nvSpPr>
          <p:cNvPr id="6" name="Shape 6"/>
          <p:cNvSpPr txBox="1">
            <a:spLocks noGrp="1"/>
          </p:cNvSpPr>
          <p:nvPr>
            <p:ph type="body" idx="1"/>
          </p:nvPr>
        </p:nvSpPr>
        <p:spPr>
          <a:xfrm>
            <a:off x="457200" y="1600200"/>
            <a:ext cx="8229600" cy="5257799"/>
          </a:xfrm>
          <a:prstGeom prst="rect">
            <a:avLst/>
          </a:prstGeom>
          <a:noFill/>
          <a:ln>
            <a:noFill/>
          </a:ln>
        </p:spPr>
        <p:txBody>
          <a:bodyPr lIns="91425" tIns="91425" rIns="91425" bIns="91425" anchor="t" anchorCtr="0"/>
          <a:lstStyle>
            <a:lvl1pPr marL="382587" marR="0" indent="-141286" algn="l" rtl="0">
              <a:lnSpc>
                <a:spcPct val="100000"/>
              </a:lnSpc>
              <a:spcBef>
                <a:spcPts val="800"/>
              </a:spcBef>
              <a:spcAft>
                <a:spcPts val="0"/>
              </a:spcAft>
              <a:buClr>
                <a:srgbClr val="000000"/>
              </a:buClr>
              <a:buFont typeface="Merriweather Sans"/>
              <a:buChar char="•"/>
              <a:defRPr/>
            </a:lvl1pPr>
            <a:lvl2pPr marL="731837" marR="0" indent="-109537" algn="l" rtl="0">
              <a:lnSpc>
                <a:spcPct val="100000"/>
              </a:lnSpc>
              <a:spcBef>
                <a:spcPts val="700"/>
              </a:spcBef>
              <a:spcAft>
                <a:spcPts val="0"/>
              </a:spcAft>
              <a:buClr>
                <a:srgbClr val="000000"/>
              </a:buClr>
              <a:buFont typeface="Merriweather Sans"/>
              <a:buChar char="–"/>
              <a:defRPr/>
            </a:lvl2pPr>
            <a:lvl3pPr marL="1131887" marR="0" indent="-77787" algn="l" rtl="0">
              <a:lnSpc>
                <a:spcPct val="100000"/>
              </a:lnSpc>
              <a:spcBef>
                <a:spcPts val="600"/>
              </a:spcBef>
              <a:spcAft>
                <a:spcPts val="0"/>
              </a:spcAft>
              <a:buClr>
                <a:srgbClr val="000000"/>
              </a:buClr>
              <a:buFont typeface="Merriweather Sans"/>
              <a:buChar char="•"/>
              <a:defRPr/>
            </a:lvl3pPr>
            <a:lvl4pPr marL="1589087" marR="0" indent="-103187" algn="l" rtl="0">
              <a:lnSpc>
                <a:spcPct val="100000"/>
              </a:lnSpc>
              <a:spcBef>
                <a:spcPts val="500"/>
              </a:spcBef>
              <a:spcAft>
                <a:spcPts val="0"/>
              </a:spcAft>
              <a:buClr>
                <a:srgbClr val="000000"/>
              </a:buClr>
              <a:buFont typeface="Merriweather Sans"/>
              <a:buChar char="–"/>
              <a:defRPr/>
            </a:lvl4pPr>
            <a:lvl5pPr marL="2046286" marR="0" indent="-103186" algn="l" rtl="0">
              <a:lnSpc>
                <a:spcPct val="100000"/>
              </a:lnSpc>
              <a:spcBef>
                <a:spcPts val="500"/>
              </a:spcBef>
              <a:spcAft>
                <a:spcPts val="0"/>
              </a:spcAft>
              <a:buClr>
                <a:srgbClr val="000000"/>
              </a:buClr>
              <a:buFont typeface="Merriweather Sans"/>
              <a:buChar char="»"/>
              <a:defRPr/>
            </a:lvl5pPr>
            <a:lvl6pPr marL="2503487" marR="0" indent="-103186" algn="l" rtl="0">
              <a:lnSpc>
                <a:spcPct val="100000"/>
              </a:lnSpc>
              <a:spcBef>
                <a:spcPts val="500"/>
              </a:spcBef>
              <a:spcAft>
                <a:spcPts val="0"/>
              </a:spcAft>
              <a:buClr>
                <a:srgbClr val="000000"/>
              </a:buClr>
              <a:buFont typeface="Merriweather Sans"/>
              <a:buChar char="»"/>
              <a:defRPr/>
            </a:lvl6pPr>
            <a:lvl7pPr marL="3417887" marR="0" indent="-103187" algn="l" rtl="0">
              <a:lnSpc>
                <a:spcPct val="100000"/>
              </a:lnSpc>
              <a:spcBef>
                <a:spcPts val="500"/>
              </a:spcBef>
              <a:spcAft>
                <a:spcPts val="0"/>
              </a:spcAft>
              <a:buClr>
                <a:srgbClr val="000000"/>
              </a:buClr>
              <a:buFont typeface="Merriweather Sans"/>
              <a:buChar char="»"/>
              <a:defRPr/>
            </a:lvl7pPr>
            <a:lvl8pPr marL="4789487" marR="0" indent="-103187" algn="l" rtl="0">
              <a:lnSpc>
                <a:spcPct val="100000"/>
              </a:lnSpc>
              <a:spcBef>
                <a:spcPts val="500"/>
              </a:spcBef>
              <a:spcAft>
                <a:spcPts val="0"/>
              </a:spcAft>
              <a:buClr>
                <a:srgbClr val="000000"/>
              </a:buClr>
              <a:buFont typeface="Merriweather Sans"/>
              <a:buChar char="»"/>
              <a:defRPr/>
            </a:lvl8pPr>
            <a:lvl9pPr marL="6618286" marR="0" indent="-103186" algn="l" rtl="0">
              <a:lnSpc>
                <a:spcPct val="100000"/>
              </a:lnSpc>
              <a:spcBef>
                <a:spcPts val="500"/>
              </a:spcBef>
              <a:spcAft>
                <a:spcPts val="0"/>
              </a:spcAft>
              <a:buClr>
                <a:srgbClr val="000000"/>
              </a:buClr>
              <a:buFont typeface="Merriweather Sans"/>
              <a:buChar char="»"/>
              <a:defRPr/>
            </a:lvl9pPr>
          </a:lstStyle>
          <a:p>
            <a:endParaRPr/>
          </a:p>
        </p:txBody>
      </p:sp>
      <p:sp>
        <p:nvSpPr>
          <p:cNvPr id="7" name="Shape 7"/>
          <p:cNvSpPr txBox="1"/>
          <p:nvPr/>
        </p:nvSpPr>
        <p:spPr>
          <a:xfrm>
            <a:off x="7466011" y="6392862"/>
            <a:ext cx="306386" cy="2921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898989"/>
              </a:buClr>
              <a:buSzPct val="25000"/>
              <a:buFont typeface="Merriweather Sans"/>
              <a:buNone/>
            </a:pPr>
            <a:r>
              <a:rPr lang="en-US" sz="1200" b="0" i="0" u="none" strike="noStrike" cap="none" baseline="0">
                <a:solidFill>
                  <a:srgbClr val="898989"/>
                </a:solidFill>
                <a:latin typeface="Merriweather Sans"/>
                <a:ea typeface="Merriweather Sans"/>
                <a:cs typeface="Merriweather Sans"/>
                <a:sym typeface="Merriweather Sans"/>
              </a:rPr>
              <a:t>*</a:t>
            </a:r>
          </a:p>
        </p:txBody>
      </p:sp>
    </p:spTree>
  </p:cSld>
  <p:clrMap bg1="lt1" tx1="dk1" bg2="dk2" tx2="lt2" accent1="accent1" accent2="accent2" accent3="accent3" accent4="accent4" accent5="accent5" accent6="accent6" hlink="hlink" folHlink="folHlink"/>
  <p:sldLayoutIdLst>
    <p:sldLayoutId id="2147483648" r:id="rId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image" Target="../media/image12.jpg"/><Relationship Id="rId5" Type="http://schemas.openxmlformats.org/officeDocument/2006/relationships/hyperlink" Target="http://en.wikipedia.org/wiki/British_invasion" TargetMode="Externa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2.wav"/><Relationship Id="rId7" Type="http://schemas.openxmlformats.org/officeDocument/2006/relationships/image" Target="../media/image3.jp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audio" Target="../media/media2.wav"/></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4.WAV"/><Relationship Id="rId7" Type="http://schemas.openxmlformats.org/officeDocument/2006/relationships/image" Target="../media/image5.jpg"/><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audio" Target="../media/media4.WAV"/></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audio" Target="../media/media8.wav"/><Relationship Id="rId3" Type="http://schemas.microsoft.com/office/2007/relationships/media" Target="../media/media6.wav"/><Relationship Id="rId7" Type="http://schemas.microsoft.com/office/2007/relationships/media" Target="../media/media8.wav"/><Relationship Id="rId12" Type="http://schemas.openxmlformats.org/officeDocument/2006/relationships/image" Target="../media/image4.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audio" Target="../media/media7.wav"/><Relationship Id="rId11" Type="http://schemas.openxmlformats.org/officeDocument/2006/relationships/image" Target="../media/image7.jpg"/><Relationship Id="rId5" Type="http://schemas.microsoft.com/office/2007/relationships/media" Target="../media/media7.wav"/><Relationship Id="rId10" Type="http://schemas.openxmlformats.org/officeDocument/2006/relationships/notesSlide" Target="../notesSlides/notesSlide6.xml"/><Relationship Id="rId4" Type="http://schemas.openxmlformats.org/officeDocument/2006/relationships/audio" Target="../media/media6.wav"/><Relationship Id="rId9"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image" Target="../media/image4.png"/><Relationship Id="rId5" Type="http://schemas.openxmlformats.org/officeDocument/2006/relationships/image" Target="../media/image8.jp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
        <p:cNvGrpSpPr/>
        <p:nvPr/>
      </p:nvGrpSpPr>
      <p:grpSpPr>
        <a:xfrm>
          <a:off x="0" y="0"/>
          <a:ext cx="0" cy="0"/>
          <a:chOff x="0" y="0"/>
          <a:chExt cx="0" cy="0"/>
        </a:xfrm>
      </p:grpSpPr>
      <p:pic>
        <p:nvPicPr>
          <p:cNvPr id="12" name="Shape 12"/>
          <p:cNvPicPr preferRelativeResize="0"/>
          <p:nvPr/>
        </p:nvPicPr>
        <p:blipFill>
          <a:blip r:embed="rId3"/>
          <a:stretch>
            <a:fillRect/>
          </a:stretch>
        </p:blipFill>
        <p:spPr>
          <a:xfrm>
            <a:off x="152400" y="152400"/>
            <a:ext cx="2639924" cy="3810300"/>
          </a:xfrm>
          <a:prstGeom prst="rect">
            <a:avLst/>
          </a:prstGeom>
        </p:spPr>
      </p:pic>
      <p:sp>
        <p:nvSpPr>
          <p:cNvPr id="13" name="Shape 13"/>
          <p:cNvSpPr txBox="1">
            <a:spLocks noGrp="1"/>
          </p:cNvSpPr>
          <p:nvPr>
            <p:ph type="title"/>
          </p:nvPr>
        </p:nvSpPr>
        <p:spPr>
          <a:xfrm>
            <a:off x="685800" y="1844675"/>
            <a:ext cx="7772400" cy="2041524"/>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Brian Wilson</a:t>
            </a:r>
          </a:p>
        </p:txBody>
      </p:sp>
      <p:sp>
        <p:nvSpPr>
          <p:cNvPr id="14" name="Shape 14"/>
          <p:cNvSpPr txBox="1">
            <a:spLocks noGrp="1"/>
          </p:cNvSpPr>
          <p:nvPr>
            <p:ph type="body" idx="1"/>
          </p:nvPr>
        </p:nvSpPr>
        <p:spPr>
          <a:xfrm>
            <a:off x="1371600" y="3886200"/>
            <a:ext cx="6400799" cy="2971799"/>
          </a:xfrm>
          <a:prstGeom prst="rect">
            <a:avLst/>
          </a:prstGeom>
          <a:noFill/>
          <a:ln>
            <a:noFill/>
          </a:ln>
        </p:spPr>
        <p:txBody>
          <a:bodyPr lIns="50800" tIns="50800" rIns="132075" bIns="50800" anchor="t" anchorCtr="0">
            <a:noAutofit/>
          </a:bodyPr>
          <a:lstStyle/>
          <a:p>
            <a:pPr marL="382587" marR="0" lvl="0" indent="-344487" algn="ctr" rtl="0">
              <a:lnSpc>
                <a:spcPct val="100000"/>
              </a:lnSpc>
              <a:spcBef>
                <a:spcPts val="0"/>
              </a:spcBef>
              <a:spcAft>
                <a:spcPts val="0"/>
              </a:spcAft>
              <a:buClr>
                <a:srgbClr val="000000"/>
              </a:buClr>
              <a:buSzPct val="25000"/>
              <a:buFont typeface="Merriweather Sans"/>
              <a:buNone/>
            </a:pPr>
            <a:r>
              <a:rPr lang="en-US" sz="3200" b="0" i="0" u="none" strike="noStrike" cap="none" baseline="0">
                <a:solidFill>
                  <a:srgbClr val="898989"/>
                </a:solidFill>
                <a:latin typeface="Merriweather Sans"/>
                <a:ea typeface="Merriweather Sans"/>
                <a:cs typeface="Merriweather Sans"/>
                <a:sym typeface="Merriweather Sans"/>
              </a:rPr>
              <a:t>By: Phillip Balestreri, Michelle Bower, Zamir Encarnacion, Jennifer Santos</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Eugene Landy</a:t>
            </a:r>
          </a:p>
        </p:txBody>
      </p:sp>
      <p:sp>
        <p:nvSpPr>
          <p:cNvPr id="73" name="Shape 7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457200" marR="0" lvl="0" indent="-317500" algn="l" rtl="0">
              <a:lnSpc>
                <a:spcPct val="100000"/>
              </a:lnSpc>
              <a:spcBef>
                <a:spcPts val="0"/>
              </a:spcBef>
              <a:spcAft>
                <a:spcPts val="0"/>
              </a:spcAft>
              <a:buClr>
                <a:srgbClr val="000000"/>
              </a:buClr>
              <a:buSzPct val="100000"/>
              <a:buFont typeface="Merriweather Sans"/>
              <a:buChar char="•"/>
            </a:pPr>
            <a:r>
              <a:rPr lang="en-US"/>
              <a:t>American psychologist</a:t>
            </a:r>
          </a:p>
          <a:p>
            <a:pPr marL="457200" marR="0" lvl="0" indent="-317500" algn="l" rtl="0">
              <a:lnSpc>
                <a:spcPct val="100000"/>
              </a:lnSpc>
              <a:spcBef>
                <a:spcPts val="0"/>
              </a:spcBef>
              <a:spcAft>
                <a:spcPts val="0"/>
              </a:spcAft>
              <a:buClr>
                <a:srgbClr val="000000"/>
              </a:buClr>
              <a:buSzPct val="100000"/>
              <a:buFont typeface="Merriweather Sans"/>
              <a:buChar char="•"/>
            </a:pPr>
            <a:r>
              <a:rPr lang="en-US"/>
              <a:t>Had a “questionable” business relationship with Brian Wilson</a:t>
            </a:r>
          </a:p>
          <a:p>
            <a:pPr marL="457200" marR="0" lvl="0" indent="-317500" algn="l" rtl="0">
              <a:lnSpc>
                <a:spcPct val="100000"/>
              </a:lnSpc>
              <a:spcBef>
                <a:spcPts val="0"/>
              </a:spcBef>
              <a:spcAft>
                <a:spcPts val="0"/>
              </a:spcAft>
              <a:buClr>
                <a:srgbClr val="000000"/>
              </a:buClr>
              <a:buSzPct val="100000"/>
              <a:buFont typeface="Merriweather Sans"/>
              <a:buChar char="•"/>
            </a:pPr>
            <a:r>
              <a:rPr lang="en-US"/>
              <a:t>Used unconventional practices for therapy with Wilson, Wilson’s personal, physical, social and sexual environments were controlled by Landy</a:t>
            </a:r>
          </a:p>
          <a:p>
            <a:pPr marL="457200" marR="0" lvl="0" indent="-317500" algn="l" rtl="0">
              <a:lnSpc>
                <a:spcPct val="100000"/>
              </a:lnSpc>
              <a:spcBef>
                <a:spcPts val="0"/>
              </a:spcBef>
              <a:spcAft>
                <a:spcPts val="0"/>
              </a:spcAft>
              <a:buClr>
                <a:srgbClr val="000000"/>
              </a:buClr>
              <a:buSzPct val="100000"/>
              <a:buFont typeface="Merriweather Sans"/>
              <a:buChar char="•"/>
            </a:pPr>
            <a:r>
              <a:rPr lang="en-US"/>
              <a:t>Was accused of brainwashing and drugging Wilson</a:t>
            </a:r>
          </a:p>
          <a:p>
            <a:pPr marL="457200" marR="0" lvl="0" indent="-317500" algn="l" rtl="0">
              <a:lnSpc>
                <a:spcPct val="100000"/>
              </a:lnSpc>
              <a:spcBef>
                <a:spcPts val="0"/>
              </a:spcBef>
              <a:spcAft>
                <a:spcPts val="0"/>
              </a:spcAft>
              <a:buClr>
                <a:srgbClr val="000000"/>
              </a:buClr>
              <a:buSzPct val="100000"/>
              <a:buFont typeface="Merriweather Sans"/>
              <a:buChar char="•"/>
            </a:pPr>
            <a:r>
              <a:rPr lang="en-US"/>
              <a:t>Both his reputation and his license suffered, and he later earned the title of “Dr. Feelgood”</a:t>
            </a:r>
          </a:p>
          <a:p>
            <a:endParaRPr lang="en-US"/>
          </a:p>
        </p:txBody>
      </p:sp>
      <p:pic>
        <p:nvPicPr>
          <p:cNvPr id="74" name="Shape 74"/>
          <p:cNvPicPr preferRelativeResize="0"/>
          <p:nvPr/>
        </p:nvPicPr>
        <p:blipFill rotWithShape="1">
          <a:blip r:embed="rId3"/>
          <a:srcRect t="8268" b="5776"/>
          <a:stretch/>
        </p:blipFill>
        <p:spPr>
          <a:xfrm>
            <a:off x="533400" y="3103725"/>
            <a:ext cx="2867374" cy="3754275"/>
          </a:xfrm>
          <a:prstGeom prst="rect">
            <a:avLst/>
          </a:prstGeom>
        </p:spPr>
      </p:pic>
      <p:pic>
        <p:nvPicPr>
          <p:cNvPr id="75" name="Shape 75"/>
          <p:cNvPicPr preferRelativeResize="0"/>
          <p:nvPr/>
        </p:nvPicPr>
        <p:blipFill rotWithShape="1">
          <a:blip r:embed="rId4"/>
          <a:srcRect l="12080" t="16423" r="11989" b="5181"/>
          <a:stretch/>
        </p:blipFill>
        <p:spPr>
          <a:xfrm>
            <a:off x="3781775" y="3188750"/>
            <a:ext cx="4628450" cy="3584224"/>
          </a:xfrm>
          <a:prstGeom prst="rect">
            <a:avLst/>
          </a:prstGeom>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90s comeback</a:t>
            </a:r>
          </a:p>
        </p:txBody>
      </p:sp>
      <p:sp>
        <p:nvSpPr>
          <p:cNvPr id="81" name="Shape 81"/>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457200" marR="0" lvl="0" indent="-317500" algn="l" rtl="0">
              <a:lnSpc>
                <a:spcPct val="100000"/>
              </a:lnSpc>
              <a:spcBef>
                <a:spcPts val="0"/>
              </a:spcBef>
              <a:spcAft>
                <a:spcPts val="0"/>
              </a:spcAft>
              <a:buClr>
                <a:srgbClr val="000000"/>
              </a:buClr>
              <a:buSzPct val="100000"/>
              <a:buFont typeface="Merriweather Sans"/>
              <a:buChar char="•"/>
            </a:pPr>
            <a:r>
              <a:rPr lang="en-US"/>
              <a:t>The Beach Boys as a group came to an end </a:t>
            </a:r>
          </a:p>
          <a:p>
            <a:pPr marL="457200" marR="0" lvl="0" indent="-317500" algn="l" rtl="0">
              <a:lnSpc>
                <a:spcPct val="100000"/>
              </a:lnSpc>
              <a:spcBef>
                <a:spcPts val="0"/>
              </a:spcBef>
              <a:spcAft>
                <a:spcPts val="0"/>
              </a:spcAft>
              <a:buClr>
                <a:srgbClr val="000000"/>
              </a:buClr>
              <a:buSzPct val="100000"/>
              <a:buFont typeface="Merriweather Sans"/>
              <a:buChar char="•"/>
            </a:pPr>
            <a:r>
              <a:rPr lang="en-US"/>
              <a:t>Wilson debuted his third solo album, </a:t>
            </a:r>
            <a:r>
              <a:rPr lang="en-US" i="1"/>
              <a:t>Imagination</a:t>
            </a:r>
            <a:r>
              <a:rPr lang="en-US"/>
              <a:t> in 1998</a:t>
            </a:r>
          </a:p>
          <a:p>
            <a:pPr marL="457200" marR="0" lvl="0" indent="-317500" algn="l" rtl="0">
              <a:lnSpc>
                <a:spcPct val="100000"/>
              </a:lnSpc>
              <a:spcBef>
                <a:spcPts val="0"/>
              </a:spcBef>
              <a:spcAft>
                <a:spcPts val="0"/>
              </a:spcAft>
              <a:buClr>
                <a:srgbClr val="000000"/>
              </a:buClr>
              <a:buSzPct val="100000"/>
              <a:buFont typeface="Merriweather Sans"/>
              <a:buChar char="•"/>
            </a:pPr>
            <a:r>
              <a:rPr lang="en-US" i="1"/>
              <a:t>Imagination </a:t>
            </a:r>
            <a:r>
              <a:rPr lang="en-US"/>
              <a:t>was a hit, and Wilson’s touring days had returned</a:t>
            </a:r>
          </a:p>
          <a:p>
            <a:pPr marL="457200" marR="0" lvl="0" indent="-317500" algn="l" rtl="0">
              <a:lnSpc>
                <a:spcPct val="100000"/>
              </a:lnSpc>
              <a:spcBef>
                <a:spcPts val="0"/>
              </a:spcBef>
              <a:spcAft>
                <a:spcPts val="0"/>
              </a:spcAft>
              <a:buClr>
                <a:srgbClr val="000000"/>
              </a:buClr>
              <a:buSzPct val="100000"/>
              <a:buFont typeface="Merriweather Sans"/>
              <a:buChar char="•"/>
            </a:pPr>
            <a:r>
              <a:rPr lang="en-US"/>
              <a:t>Was inducted to the Song Writer’s Hall of Fame in June of 2000</a:t>
            </a:r>
          </a:p>
        </p:txBody>
      </p:sp>
      <p:pic>
        <p:nvPicPr>
          <p:cNvPr id="82" name="Shape 82"/>
          <p:cNvPicPr preferRelativeResize="0"/>
          <p:nvPr/>
        </p:nvPicPr>
        <p:blipFill>
          <a:blip r:embed="rId3"/>
          <a:stretch>
            <a:fillRect/>
          </a:stretch>
        </p:blipFill>
        <p:spPr>
          <a:xfrm>
            <a:off x="2825750" y="2697150"/>
            <a:ext cx="3492500" cy="3429000"/>
          </a:xfrm>
          <a:prstGeom prst="rect">
            <a:avLst/>
          </a:prstGeom>
        </p:spPr>
      </p:pic>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SMiLE released</a:t>
            </a:r>
          </a:p>
        </p:txBody>
      </p:sp>
      <p:sp>
        <p:nvSpPr>
          <p:cNvPr id="88" name="Shape 88"/>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SzPct val="25000"/>
              <a:buNone/>
            </a:pPr>
            <a:r>
              <a:rPr lang="en-US" dirty="0"/>
              <a:t>The album Smile was released in September 28,2004.</a:t>
            </a:r>
          </a:p>
          <a:p>
            <a:endParaRPr lang="en-US" dirty="0"/>
          </a:p>
          <a:p>
            <a:pPr marL="0" marR="0" lvl="0" indent="0" algn="l" rtl="0">
              <a:lnSpc>
                <a:spcPct val="100000"/>
              </a:lnSpc>
              <a:spcBef>
                <a:spcPts val="0"/>
              </a:spcBef>
              <a:spcAft>
                <a:spcPts val="0"/>
              </a:spcAft>
              <a:buSzPct val="25000"/>
              <a:buNone/>
            </a:pPr>
            <a:r>
              <a:rPr lang="en-US" dirty="0"/>
              <a:t>Thirty-five years later, Wilson and Parks revisited and completed the project for the purpose of concert performances by Wilson and his touring band. After these live shows gained unexpectedly unanimous critical acclaim, a studio-recorded version was released by Wilson as a solo album.</a:t>
            </a:r>
          </a:p>
          <a:p>
            <a:endParaRPr lang="en-US" dirty="0"/>
          </a:p>
          <a:p>
            <a:pPr marL="0" marR="0" lvl="0" indent="0" algn="l" rtl="0">
              <a:lnSpc>
                <a:spcPct val="100000"/>
              </a:lnSpc>
              <a:spcBef>
                <a:spcPts val="0"/>
              </a:spcBef>
              <a:spcAft>
                <a:spcPts val="0"/>
              </a:spcAft>
              <a:buSzPct val="25000"/>
              <a:buNone/>
            </a:pPr>
            <a:r>
              <a:rPr lang="en-US" dirty="0">
                <a:solidFill>
                  <a:schemeClr val="dk1"/>
                </a:solidFill>
              </a:rPr>
              <a:t>Smile was to be something explicitly American in style and subject, being chiefly motivated by the overwhelming</a:t>
            </a:r>
            <a:r>
              <a:rPr lang="en-US" dirty="0">
                <a:solidFill>
                  <a:schemeClr val="dk1"/>
                </a:solidFill>
                <a:hlinkClick r:id="rId5"/>
              </a:rPr>
              <a:t> </a:t>
            </a:r>
            <a:r>
              <a:rPr lang="en-US" dirty="0">
                <a:solidFill>
                  <a:schemeClr val="dk1"/>
                </a:solidFill>
              </a:rPr>
              <a:t>British Dominance of pop culture at the time.</a:t>
            </a:r>
          </a:p>
          <a:p>
            <a:endParaRPr lang="en-US" dirty="0">
              <a:solidFill>
                <a:schemeClr val="dk1"/>
              </a:solidFill>
            </a:endParaRPr>
          </a:p>
          <a:p>
            <a:pPr marL="0" marR="0" lvl="0" indent="0" algn="l" rtl="0">
              <a:lnSpc>
                <a:spcPct val="100000"/>
              </a:lnSpc>
              <a:spcBef>
                <a:spcPts val="0"/>
              </a:spcBef>
              <a:spcAft>
                <a:spcPts val="0"/>
              </a:spcAft>
              <a:buSzPct val="25000"/>
              <a:buNone/>
            </a:pPr>
            <a:r>
              <a:rPr lang="en-US" dirty="0">
                <a:solidFill>
                  <a:schemeClr val="dk1"/>
                </a:solidFill>
              </a:rPr>
              <a:t>Smile is presented in the form of three movements.</a:t>
            </a:r>
          </a:p>
          <a:p>
            <a:pPr marL="0" marR="0" lvl="0" indent="0" algn="l" rtl="0">
              <a:lnSpc>
                <a:spcPct val="100000"/>
              </a:lnSpc>
              <a:spcBef>
                <a:spcPts val="0"/>
              </a:spcBef>
              <a:spcAft>
                <a:spcPts val="0"/>
              </a:spcAft>
              <a:buSzPct val="25000"/>
              <a:buNone/>
            </a:pPr>
            <a:r>
              <a:rPr lang="en-US" dirty="0">
                <a:solidFill>
                  <a:schemeClr val="dk1"/>
                </a:solidFill>
              </a:rPr>
              <a:t>1.) represents early Americana, from Plymouth Rock to the Old West, farmlands, the building of the railroad and new housing</a:t>
            </a:r>
          </a:p>
          <a:p>
            <a:pPr marL="0" marR="0" lvl="0" indent="0" algn="l" rtl="0">
              <a:lnSpc>
                <a:spcPct val="100000"/>
              </a:lnSpc>
              <a:spcBef>
                <a:spcPts val="0"/>
              </a:spcBef>
              <a:spcAft>
                <a:spcPts val="0"/>
              </a:spcAft>
              <a:buSzPct val="25000"/>
              <a:buNone/>
            </a:pPr>
            <a:r>
              <a:rPr lang="en-US" dirty="0">
                <a:solidFill>
                  <a:schemeClr val="dk1"/>
                </a:solidFill>
              </a:rPr>
              <a:t>2.)themes of the second section are childhood and fatherhood. </a:t>
            </a:r>
          </a:p>
          <a:p>
            <a:pPr marL="0" marR="0" lvl="0" indent="0" algn="l" rtl="0">
              <a:lnSpc>
                <a:spcPct val="100000"/>
              </a:lnSpc>
              <a:spcBef>
                <a:spcPts val="0"/>
              </a:spcBef>
              <a:spcAft>
                <a:spcPts val="0"/>
              </a:spcAft>
              <a:buSzPct val="25000"/>
              <a:buNone/>
            </a:pPr>
            <a:r>
              <a:rPr lang="en-US" dirty="0">
                <a:solidFill>
                  <a:schemeClr val="dk1"/>
                </a:solidFill>
              </a:rPr>
              <a:t>3.)The third movement represents "The Elements" suite</a:t>
            </a:r>
          </a:p>
        </p:txBody>
      </p:sp>
      <p:pic>
        <p:nvPicPr>
          <p:cNvPr id="89" name="Shape 89"/>
          <p:cNvPicPr preferRelativeResize="0"/>
          <p:nvPr/>
        </p:nvPicPr>
        <p:blipFill>
          <a:blip r:embed="rId6"/>
          <a:stretch>
            <a:fillRect/>
          </a:stretch>
        </p:blipFill>
        <p:spPr>
          <a:xfrm>
            <a:off x="6096000" y="4419599"/>
            <a:ext cx="2705100" cy="2430137"/>
          </a:xfrm>
          <a:prstGeom prst="rect">
            <a:avLst/>
          </a:prstGeom>
          <a:noFill/>
          <a:ln>
            <a:noFill/>
          </a:ln>
        </p:spPr>
      </p:pic>
      <p:pic>
        <p:nvPicPr>
          <p:cNvPr id="2" name="Surf's Up.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67000" y="5329867"/>
            <a:ext cx="609600" cy="609600"/>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56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The Beach Boys Reunite</a:t>
            </a:r>
          </a:p>
        </p:txBody>
      </p:sp>
      <p:sp>
        <p:nvSpPr>
          <p:cNvPr id="95" name="Shape 95"/>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SzPct val="25000"/>
              <a:buNone/>
            </a:pPr>
            <a:r>
              <a:rPr lang="en-US"/>
              <a:t>The 50th Reunion tour was a 2012 world concert tour by The Beach Boys.</a:t>
            </a:r>
          </a:p>
          <a:p>
            <a:endParaRPr lang="en-US"/>
          </a:p>
          <a:p>
            <a:pPr marL="0" marR="0" lvl="0" indent="0" algn="l" rtl="0">
              <a:lnSpc>
                <a:spcPct val="100000"/>
              </a:lnSpc>
              <a:spcBef>
                <a:spcPts val="0"/>
              </a:spcBef>
              <a:spcAft>
                <a:spcPts val="0"/>
              </a:spcAft>
              <a:buSzPct val="25000"/>
              <a:buNone/>
            </a:pPr>
            <a:r>
              <a:rPr lang="en-US">
                <a:solidFill>
                  <a:schemeClr val="dk1"/>
                </a:solidFill>
              </a:rPr>
              <a:t>The tour marked the first time since 1965 that founding member Brian Wilson had performed on a full tour with the band.</a:t>
            </a:r>
          </a:p>
          <a:p>
            <a:endParaRPr lang="en-US">
              <a:solidFill>
                <a:schemeClr val="dk1"/>
              </a:solidFill>
            </a:endParaRPr>
          </a:p>
          <a:p>
            <a:pPr marL="0" marR="0" lvl="0" indent="0" algn="l" rtl="0">
              <a:lnSpc>
                <a:spcPct val="100000"/>
              </a:lnSpc>
              <a:spcBef>
                <a:spcPts val="0"/>
              </a:spcBef>
              <a:spcAft>
                <a:spcPts val="0"/>
              </a:spcAft>
              <a:buSzPct val="25000"/>
              <a:buNone/>
            </a:pPr>
            <a:r>
              <a:rPr lang="en-US">
                <a:solidFill>
                  <a:schemeClr val="dk1"/>
                </a:solidFill>
              </a:rPr>
              <a:t>The tour also marked the first time that The Beach Boys had played at the Hollywood Bowl since 1967.</a:t>
            </a:r>
          </a:p>
          <a:p>
            <a:endParaRPr lang="en-US">
              <a:solidFill>
                <a:schemeClr val="dk1"/>
              </a:solidFill>
            </a:endParaRPr>
          </a:p>
          <a:p>
            <a:endParaRPr lang="en-US">
              <a:solidFill>
                <a:schemeClr val="dk1"/>
              </a:solidFill>
            </a:endParaRPr>
          </a:p>
        </p:txBody>
      </p:sp>
      <p:pic>
        <p:nvPicPr>
          <p:cNvPr id="96" name="Shape 96"/>
          <p:cNvPicPr preferRelativeResize="0"/>
          <p:nvPr/>
        </p:nvPicPr>
        <p:blipFill>
          <a:blip r:embed="rId3"/>
          <a:stretch>
            <a:fillRect/>
          </a:stretch>
        </p:blipFill>
        <p:spPr>
          <a:xfrm>
            <a:off x="2488750" y="3209350"/>
            <a:ext cx="3509574" cy="250649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Return to Solo Career</a:t>
            </a:r>
          </a:p>
        </p:txBody>
      </p:sp>
      <p:sp>
        <p:nvSpPr>
          <p:cNvPr id="102" name="Shape 102"/>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r>
              <a:rPr lang="en-US"/>
              <a:t>In late 2012, following the reunion, it was announced that Brian Wilson would no longer be touring with The Beach Boys.</a:t>
            </a:r>
          </a:p>
          <a:p>
            <a:endParaRPr lang="en-US"/>
          </a:p>
          <a:p>
            <a:pPr marL="0" marR="0" lvl="0" indent="0" algn="l" rtl="0">
              <a:lnSpc>
                <a:spcPct val="100000"/>
              </a:lnSpc>
              <a:spcBef>
                <a:spcPts val="0"/>
              </a:spcBef>
              <a:spcAft>
                <a:spcPts val="0"/>
              </a:spcAft>
              <a:buNone/>
            </a:pPr>
            <a:r>
              <a:rPr lang="en-US"/>
              <a:t>On June 6, 2013, Brian Wilson returned to the studio to start recording more music alongside fellow artist Jeff Beck.</a:t>
            </a:r>
          </a:p>
          <a:p>
            <a:endParaRPr lang="en-US"/>
          </a:p>
          <a:p>
            <a:pPr marL="0" marR="0" lvl="0" indent="0" algn="l" rtl="0">
              <a:lnSpc>
                <a:spcPct val="100000"/>
              </a:lnSpc>
              <a:spcBef>
                <a:spcPts val="0"/>
              </a:spcBef>
              <a:spcAft>
                <a:spcPts val="0"/>
              </a:spcAft>
              <a:buNone/>
            </a:pPr>
            <a:r>
              <a:rPr lang="en-US"/>
              <a:t>He embarked on a short summer tour and is now working on finishing his music, and also finishing his autobiography due out in fall 2015.</a:t>
            </a:r>
          </a:p>
        </p:txBody>
      </p:sp>
      <p:pic>
        <p:nvPicPr>
          <p:cNvPr id="103" name="Shape 103"/>
          <p:cNvPicPr preferRelativeResize="0"/>
          <p:nvPr/>
        </p:nvPicPr>
        <p:blipFill>
          <a:blip r:embed="rId3"/>
          <a:stretch>
            <a:fillRect/>
          </a:stretch>
        </p:blipFill>
        <p:spPr>
          <a:xfrm>
            <a:off x="3962399" y="3429000"/>
            <a:ext cx="2845925" cy="2697150"/>
          </a:xfrm>
          <a:prstGeom prst="rect">
            <a:avLst/>
          </a:prstGeom>
        </p:spPr>
      </p:pic>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Biography and Musical Beginnings</a:t>
            </a:r>
          </a:p>
        </p:txBody>
      </p:sp>
      <p:sp>
        <p:nvSpPr>
          <p:cNvPr id="20" name="Shape 20"/>
          <p:cNvSpPr txBox="1">
            <a:spLocks noGrp="1"/>
          </p:cNvSpPr>
          <p:nvPr>
            <p:ph type="body" idx="1"/>
          </p:nvPr>
        </p:nvSpPr>
        <p:spPr>
          <a:xfrm>
            <a:off x="457200" y="1600200"/>
            <a:ext cx="8229600" cy="5257799"/>
          </a:xfrm>
          <a:prstGeom prst="rect">
            <a:avLst/>
          </a:prstGeom>
          <a:noFill/>
          <a:ln>
            <a:noFill/>
          </a:ln>
        </p:spPr>
        <p:txBody>
          <a:bodyPr lIns="50800" tIns="50800" rIns="132075" bIns="50800" anchor="t" anchorCtr="0">
            <a:noAutofit/>
          </a:bodyPr>
          <a:lstStyle/>
          <a:p>
            <a:pPr marL="382587" marR="0" lvl="0" indent="-255587" algn="l" rtl="0">
              <a:lnSpc>
                <a:spcPct val="100000"/>
              </a:lnSpc>
              <a:spcBef>
                <a:spcPts val="0"/>
              </a:spcBef>
              <a:spcAft>
                <a:spcPts val="0"/>
              </a:spcAft>
              <a:buClr>
                <a:srgbClr val="000000"/>
              </a:buClr>
              <a:buSzPct val="100000"/>
              <a:buFont typeface="Arial"/>
              <a:buChar char="•"/>
            </a:pPr>
            <a:r>
              <a:rPr lang="en-US" sz="1800" b="0" i="0" u="none" strike="noStrike" cap="none" baseline="0">
                <a:solidFill>
                  <a:schemeClr val="dk1"/>
                </a:solidFill>
              </a:rPr>
              <a:t>Born June 20, 1942 in Inglewood, California.</a:t>
            </a:r>
          </a:p>
          <a:p>
            <a:pPr marL="382587" marR="0" lvl="0" indent="-255586" algn="l" rtl="0">
              <a:lnSpc>
                <a:spcPct val="100000"/>
              </a:lnSpc>
              <a:spcBef>
                <a:spcPts val="0"/>
              </a:spcBef>
              <a:spcAft>
                <a:spcPts val="0"/>
              </a:spcAft>
              <a:buClr>
                <a:schemeClr val="dk1"/>
              </a:buClr>
              <a:buSzPct val="100000"/>
              <a:buFont typeface="Arial"/>
              <a:buChar char="•"/>
            </a:pPr>
            <a:r>
              <a:rPr lang="en-US" sz="1800">
                <a:solidFill>
                  <a:schemeClr val="dk1"/>
                </a:solidFill>
              </a:rPr>
              <a:t>Father noticed as a baby that Brian Wilson could sing harmonies just by listening to them.</a:t>
            </a:r>
          </a:p>
          <a:p>
            <a:pPr marL="382587" marR="0" lvl="0" indent="-255587" algn="l" rtl="0">
              <a:lnSpc>
                <a:spcPct val="100000"/>
              </a:lnSpc>
              <a:spcBef>
                <a:spcPts val="800"/>
              </a:spcBef>
              <a:spcAft>
                <a:spcPts val="0"/>
              </a:spcAft>
              <a:buClr>
                <a:srgbClr val="000000"/>
              </a:buClr>
              <a:buSzPct val="100000"/>
              <a:buFont typeface="Arial"/>
              <a:buChar char="•"/>
            </a:pPr>
            <a:r>
              <a:rPr lang="en-US" sz="1800" b="0" i="0" u="none" strike="noStrike" cap="none" baseline="0">
                <a:solidFill>
                  <a:schemeClr val="dk1"/>
                </a:solidFill>
              </a:rPr>
              <a:t>Diminished hearing in right ear, cause unknown.</a:t>
            </a:r>
          </a:p>
          <a:p>
            <a:pPr marL="382587" marR="0" lvl="0" indent="-255587" algn="l" rtl="0">
              <a:lnSpc>
                <a:spcPct val="100000"/>
              </a:lnSpc>
              <a:spcBef>
                <a:spcPts val="800"/>
              </a:spcBef>
              <a:spcAft>
                <a:spcPts val="0"/>
              </a:spcAft>
              <a:buClr>
                <a:srgbClr val="000000"/>
              </a:buClr>
              <a:buSzPct val="100000"/>
              <a:buFont typeface="Arial"/>
              <a:buChar char="•"/>
            </a:pPr>
            <a:r>
              <a:rPr lang="en-US" sz="1800" b="0" i="0" u="none" strike="noStrike" cap="none" baseline="0">
                <a:solidFill>
                  <a:schemeClr val="dk1"/>
                </a:solidFill>
              </a:rPr>
              <a:t>Played piano at a young age all night.</a:t>
            </a:r>
          </a:p>
          <a:p>
            <a:pPr marL="382587" marR="0" lvl="0" indent="-255586" algn="l" rtl="0">
              <a:lnSpc>
                <a:spcPct val="100000"/>
              </a:lnSpc>
              <a:spcBef>
                <a:spcPts val="800"/>
              </a:spcBef>
              <a:spcAft>
                <a:spcPts val="0"/>
              </a:spcAft>
              <a:buClr>
                <a:schemeClr val="dk1"/>
              </a:buClr>
              <a:buSzPct val="100000"/>
              <a:buFont typeface="Arial"/>
              <a:buChar char="•"/>
            </a:pPr>
            <a:r>
              <a:rPr lang="en-US" sz="1800">
                <a:solidFill>
                  <a:schemeClr val="dk1"/>
                </a:solidFill>
              </a:rPr>
              <a:t>Started singing seriously in High School.</a:t>
            </a:r>
          </a:p>
        </p:txBody>
      </p:sp>
      <p:pic>
        <p:nvPicPr>
          <p:cNvPr id="21" name="Shape 21"/>
          <p:cNvPicPr preferRelativeResize="0"/>
          <p:nvPr/>
        </p:nvPicPr>
        <p:blipFill>
          <a:blip r:embed="rId3"/>
          <a:stretch>
            <a:fillRect/>
          </a:stretch>
        </p:blipFill>
        <p:spPr>
          <a:xfrm>
            <a:off x="2493375" y="3657075"/>
            <a:ext cx="4157249" cy="2768725"/>
          </a:xfrm>
          <a:prstGeom prst="rect">
            <a:avLst/>
          </a:prstGeom>
        </p:spPr>
      </p:pic>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The Beach Boys and Surf </a:t>
            </a:r>
            <a:r>
              <a:rPr lang="en-US" sz="4400">
                <a:solidFill>
                  <a:schemeClr val="dk1"/>
                </a:solidFill>
                <a:latin typeface="Merriweather Sans"/>
                <a:ea typeface="Merriweather Sans"/>
                <a:cs typeface="Merriweather Sans"/>
                <a:sym typeface="Merriweather Sans"/>
              </a:rPr>
              <a:t>Pop</a:t>
            </a:r>
          </a:p>
        </p:txBody>
      </p:sp>
      <p:sp>
        <p:nvSpPr>
          <p:cNvPr id="27" name="Shape 27"/>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457200" marR="0" lvl="0" indent="-342900" algn="l" rtl="0">
              <a:lnSpc>
                <a:spcPct val="100000"/>
              </a:lnSpc>
              <a:spcBef>
                <a:spcPts val="0"/>
              </a:spcBef>
              <a:spcAft>
                <a:spcPts val="0"/>
              </a:spcAft>
              <a:buClr>
                <a:srgbClr val="000000"/>
              </a:buClr>
              <a:buSzPct val="100000"/>
              <a:buFont typeface="Arial"/>
              <a:buChar char="•"/>
            </a:pPr>
            <a:r>
              <a:rPr lang="en-US" sz="1800" dirty="0"/>
              <a:t>The band started after Brian Wilson and his brothers, along with a cousin and friend, got together in high school. </a:t>
            </a:r>
          </a:p>
          <a:p>
            <a:pPr marL="457200" marR="0" lvl="0" indent="-342900" algn="l" rtl="0">
              <a:lnSpc>
                <a:spcPct val="100000"/>
              </a:lnSpc>
              <a:spcBef>
                <a:spcPts val="0"/>
              </a:spcBef>
              <a:spcAft>
                <a:spcPts val="0"/>
              </a:spcAft>
              <a:buClr>
                <a:srgbClr val="000000"/>
              </a:buClr>
              <a:buSzPct val="100000"/>
              <a:buFont typeface="Arial"/>
              <a:buChar char="•"/>
            </a:pPr>
            <a:r>
              <a:rPr lang="en-US" sz="1800" dirty="0"/>
              <a:t>Father became manager and helped get them noticed.</a:t>
            </a:r>
          </a:p>
          <a:p>
            <a:pPr marL="457200" marR="0" lvl="0" indent="-342900" algn="l" rtl="0">
              <a:lnSpc>
                <a:spcPct val="100000"/>
              </a:lnSpc>
              <a:spcBef>
                <a:spcPts val="0"/>
              </a:spcBef>
              <a:spcAft>
                <a:spcPts val="0"/>
              </a:spcAft>
              <a:buClr>
                <a:srgbClr val="000000"/>
              </a:buClr>
              <a:buSzPct val="100000"/>
              <a:buFont typeface="Arial"/>
              <a:buChar char="•"/>
            </a:pPr>
            <a:r>
              <a:rPr lang="en-US" sz="1800" dirty="0"/>
              <a:t>Most known for Surf Pop.</a:t>
            </a:r>
          </a:p>
          <a:p>
            <a:pPr marL="457200" marR="0" lvl="0" indent="-342900" algn="l" rtl="0">
              <a:lnSpc>
                <a:spcPct val="100000"/>
              </a:lnSpc>
              <a:spcBef>
                <a:spcPts val="0"/>
              </a:spcBef>
              <a:spcAft>
                <a:spcPts val="0"/>
              </a:spcAft>
              <a:buClr>
                <a:srgbClr val="000000"/>
              </a:buClr>
              <a:buSzPct val="100000"/>
              <a:buFont typeface="Arial"/>
              <a:buChar char="•"/>
            </a:pPr>
            <a:r>
              <a:rPr lang="en-US" sz="1800" dirty="0"/>
              <a:t>Characterized by vocal harmonies and lyrics about girls, cars, and the beach.</a:t>
            </a:r>
          </a:p>
          <a:p>
            <a:pPr marL="457200" marR="0" lvl="0" indent="-342900" algn="l" rtl="0">
              <a:lnSpc>
                <a:spcPct val="100000"/>
              </a:lnSpc>
              <a:spcBef>
                <a:spcPts val="0"/>
              </a:spcBef>
              <a:spcAft>
                <a:spcPts val="0"/>
              </a:spcAft>
              <a:buClr>
                <a:srgbClr val="000000"/>
              </a:buClr>
              <a:buSzPct val="100000"/>
              <a:buFont typeface="Arial"/>
              <a:buChar char="•"/>
            </a:pPr>
            <a:r>
              <a:rPr lang="en-US" sz="1800" dirty="0"/>
              <a:t>Some popular singles by them around this era would be </a:t>
            </a:r>
            <a:r>
              <a:rPr lang="en-US" sz="1800" i="1" dirty="0" err="1"/>
              <a:t>Surfin</a:t>
            </a:r>
            <a:r>
              <a:rPr lang="en-US" sz="1800" i="1" dirty="0"/>
              <a:t>’ U.S.A. </a:t>
            </a:r>
            <a:r>
              <a:rPr lang="en-US" sz="1800" dirty="0"/>
              <a:t>and </a:t>
            </a:r>
            <a:r>
              <a:rPr lang="en-US" sz="1800" i="1" dirty="0" smtClean="0"/>
              <a:t>Fun, Fun, Fun</a:t>
            </a:r>
            <a:r>
              <a:rPr lang="en-US" sz="1800" dirty="0" smtClean="0"/>
              <a:t>.</a:t>
            </a:r>
            <a:endParaRPr lang="en-US" sz="1800" dirty="0"/>
          </a:p>
          <a:p>
            <a:endParaRPr lang="en-US" sz="1800" dirty="0"/>
          </a:p>
        </p:txBody>
      </p:sp>
      <p:pic>
        <p:nvPicPr>
          <p:cNvPr id="28" name="Shape 28"/>
          <p:cNvPicPr preferRelativeResize="0"/>
          <p:nvPr/>
        </p:nvPicPr>
        <p:blipFill>
          <a:blip r:embed="rId7"/>
          <a:stretch>
            <a:fillRect/>
          </a:stretch>
        </p:blipFill>
        <p:spPr>
          <a:xfrm>
            <a:off x="4374925" y="3720050"/>
            <a:ext cx="4133600" cy="2671425"/>
          </a:xfrm>
          <a:prstGeom prst="rect">
            <a:avLst/>
          </a:prstGeom>
        </p:spPr>
      </p:pic>
      <p:pic>
        <p:nvPicPr>
          <p:cNvPr id="5" name="surfin usa.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905000" y="4114800"/>
            <a:ext cx="609600" cy="609600"/>
          </a:xfrm>
          <a:prstGeom prst="rect">
            <a:avLst/>
          </a:prstGeom>
        </p:spPr>
      </p:pic>
      <p:pic>
        <p:nvPicPr>
          <p:cNvPr id="2" name="fun fun fun.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905000" y="5334000"/>
            <a:ext cx="609600" cy="609600"/>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09"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0685"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The Beach Boys Today! </a:t>
            </a:r>
          </a:p>
        </p:txBody>
      </p:sp>
      <p:sp>
        <p:nvSpPr>
          <p:cNvPr id="34" name="Shape 34"/>
          <p:cNvSpPr txBox="1">
            <a:spLocks noGrp="1"/>
          </p:cNvSpPr>
          <p:nvPr>
            <p:ph type="body" idx="1"/>
          </p:nvPr>
        </p:nvSpPr>
        <p:spPr>
          <a:xfrm>
            <a:off x="457200" y="1600200"/>
            <a:ext cx="8229600" cy="5257799"/>
          </a:xfrm>
          <a:prstGeom prst="rect">
            <a:avLst/>
          </a:prstGeom>
          <a:noFill/>
          <a:ln>
            <a:noFill/>
          </a:ln>
        </p:spPr>
        <p:txBody>
          <a:bodyPr lIns="50800" tIns="50800" rIns="132075" bIns="50800" anchor="t" anchorCtr="0">
            <a:noAutofit/>
          </a:bodyPr>
          <a:lstStyle/>
          <a:p>
            <a:pPr marL="382587" marR="0" lvl="0" indent="-331787" algn="l" rtl="0">
              <a:lnSpc>
                <a:spcPct val="100000"/>
              </a:lnSpc>
              <a:spcBef>
                <a:spcPts val="0"/>
              </a:spcBef>
              <a:spcAft>
                <a:spcPts val="0"/>
              </a:spcAft>
              <a:buClr>
                <a:srgbClr val="000000"/>
              </a:buClr>
              <a:buSzPct val="100000"/>
              <a:buFont typeface="Arial"/>
              <a:buChar char="•"/>
            </a:pPr>
            <a:r>
              <a:rPr lang="en-US" sz="1800" b="0" i="0" u="none" strike="noStrike" cap="none" baseline="0" dirty="0">
                <a:solidFill>
                  <a:schemeClr val="dk1"/>
                </a:solidFill>
              </a:rPr>
              <a:t>Marked the start of a transition in The Beach Boys’ sound away from surf </a:t>
            </a:r>
            <a:r>
              <a:rPr lang="en-US" sz="1800" dirty="0">
                <a:solidFill>
                  <a:schemeClr val="dk1"/>
                </a:solidFill>
              </a:rPr>
              <a:t>pop</a:t>
            </a:r>
            <a:r>
              <a:rPr lang="en-US" sz="1800" b="0" i="0" u="none" strike="noStrike" cap="none" baseline="0" dirty="0">
                <a:solidFill>
                  <a:schemeClr val="dk1"/>
                </a:solidFill>
              </a:rPr>
              <a:t>.</a:t>
            </a:r>
          </a:p>
          <a:p>
            <a:pPr marL="382587" marR="0" lvl="0" indent="-331787" algn="l" rtl="0">
              <a:lnSpc>
                <a:spcPct val="100000"/>
              </a:lnSpc>
              <a:spcBef>
                <a:spcPts val="800"/>
              </a:spcBef>
              <a:spcAft>
                <a:spcPts val="0"/>
              </a:spcAft>
              <a:buClr>
                <a:srgbClr val="000000"/>
              </a:buClr>
              <a:buSzPct val="100000"/>
              <a:buFont typeface="Arial"/>
              <a:buChar char="•"/>
            </a:pPr>
            <a:r>
              <a:rPr lang="en-US" sz="1800" b="0" i="0" u="none" strike="noStrike" cap="none" baseline="0" dirty="0">
                <a:solidFill>
                  <a:schemeClr val="dk1"/>
                </a:solidFill>
              </a:rPr>
              <a:t>More elaborate instrumentation and vocal harmonies.</a:t>
            </a:r>
          </a:p>
          <a:p>
            <a:pPr marL="382587" marR="0" lvl="0" indent="-331787" algn="l" rtl="0">
              <a:lnSpc>
                <a:spcPct val="100000"/>
              </a:lnSpc>
              <a:spcBef>
                <a:spcPts val="800"/>
              </a:spcBef>
              <a:spcAft>
                <a:spcPts val="0"/>
              </a:spcAft>
              <a:buClr>
                <a:srgbClr val="000000"/>
              </a:buClr>
              <a:buSzPct val="100000"/>
              <a:buFont typeface="Arial"/>
              <a:buChar char="•"/>
            </a:pPr>
            <a:r>
              <a:rPr lang="en-US" sz="1800" b="0" i="0" u="none" strike="noStrike" cap="none" baseline="0" dirty="0">
                <a:solidFill>
                  <a:schemeClr val="dk1"/>
                </a:solidFill>
              </a:rPr>
              <a:t>First half more upbeat, typical Beach Boys.</a:t>
            </a:r>
          </a:p>
          <a:p>
            <a:pPr marL="382587" marR="0" lvl="0" indent="-331787" algn="l" rtl="0">
              <a:lnSpc>
                <a:spcPct val="100000"/>
              </a:lnSpc>
              <a:spcBef>
                <a:spcPts val="800"/>
              </a:spcBef>
              <a:spcAft>
                <a:spcPts val="0"/>
              </a:spcAft>
              <a:buClr>
                <a:srgbClr val="000000"/>
              </a:buClr>
              <a:buSzPct val="100000"/>
              <a:buFont typeface="Arial"/>
              <a:buChar char="•"/>
            </a:pPr>
            <a:r>
              <a:rPr lang="en-US" sz="1800" b="0" i="0" u="none" strike="noStrike" cap="none" baseline="0" dirty="0">
                <a:solidFill>
                  <a:schemeClr val="dk1"/>
                </a:solidFill>
              </a:rPr>
              <a:t>Second half more somber and a preview of where Brian Wilson was going with his music.</a:t>
            </a:r>
          </a:p>
        </p:txBody>
      </p:sp>
      <p:pic>
        <p:nvPicPr>
          <p:cNvPr id="35" name="Shape 35"/>
          <p:cNvPicPr preferRelativeResize="0"/>
          <p:nvPr/>
        </p:nvPicPr>
        <p:blipFill>
          <a:blip r:embed="rId7"/>
          <a:stretch>
            <a:fillRect/>
          </a:stretch>
        </p:blipFill>
        <p:spPr>
          <a:xfrm>
            <a:off x="5493675" y="3376325"/>
            <a:ext cx="3193125" cy="3193125"/>
          </a:xfrm>
          <a:prstGeom prst="rect">
            <a:avLst/>
          </a:prstGeom>
        </p:spPr>
      </p:pic>
      <p:pic>
        <p:nvPicPr>
          <p:cNvPr id="5" name="896442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bwMode="auto">
          <a:xfrm>
            <a:off x="2057400" y="3962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A96445.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20574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909" fill="hold"/>
                                        <p:tgtEl>
                                          <p:spTgt spid="5"/>
                                        </p:tgtEl>
                                      </p:cBhvr>
                                    </p:cmd>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5765" fill="hold"/>
                                        <p:tgtEl>
                                          <p:spTgt spid="6"/>
                                        </p:tgtEl>
                                      </p:cBhvr>
                                    </p:cmd>
                                  </p:childTnLst>
                                </p:cTn>
                              </p:par>
                            </p:childTnLst>
                          </p:cTn>
                        </p:par>
                      </p:childTnLst>
                    </p:cTn>
                  </p:par>
                </p:childTnLst>
              </p:cTn>
              <p:nextCondLst>
                <p:cond evt="onClick" delay="0">
                  <p:tgtEl>
                    <p:spTgt spid="6"/>
                  </p:tgtEl>
                </p:cond>
              </p:nextCondLst>
            </p:seq>
            <p:audio>
              <p:cMediaNode vol="100000">
                <p:cTn id="12" fill="hold" display="0">
                  <p:stCondLst>
                    <p:cond delay="indefinite"/>
                  </p:stCondLst>
                  <p:endCondLst>
                    <p:cond evt="onStopAudio" delay="0">
                      <p:tgtEl>
                        <p:sldTgt/>
                      </p:tgtEl>
                    </p:cond>
                  </p:endCondLst>
                </p:cTn>
                <p:tgtEl>
                  <p:spTgt spid="5"/>
                </p:tgtEl>
              </p:cMediaNode>
            </p:audio>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000" b="0" i="0" u="none" strike="noStrike" cap="none" baseline="0">
                <a:solidFill>
                  <a:schemeClr val="dk1"/>
                </a:solidFill>
                <a:latin typeface="Merriweather Sans"/>
                <a:ea typeface="Merriweather Sans"/>
                <a:cs typeface="Merriweather Sans"/>
                <a:sym typeface="Merriweather Sans"/>
              </a:rPr>
              <a:t>The Beatles and Phil Spector Influence</a:t>
            </a:r>
          </a:p>
        </p:txBody>
      </p:sp>
      <p:sp>
        <p:nvSpPr>
          <p:cNvPr id="41" name="Shape 41"/>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457200" marR="0" lvl="0" indent="-342900" algn="l" rtl="0">
              <a:lnSpc>
                <a:spcPct val="100000"/>
              </a:lnSpc>
              <a:spcBef>
                <a:spcPts val="0"/>
              </a:spcBef>
              <a:spcAft>
                <a:spcPts val="0"/>
              </a:spcAft>
              <a:buClr>
                <a:srgbClr val="000000"/>
              </a:buClr>
              <a:buSzPct val="100000"/>
              <a:buFont typeface="Arial"/>
              <a:buChar char="•"/>
            </a:pPr>
            <a:r>
              <a:rPr lang="en-US" sz="1800"/>
              <a:t>Brian Wilson thought The Beatles and Phil Spector were his rivals.</a:t>
            </a:r>
          </a:p>
          <a:p>
            <a:pPr marL="457200" marR="0" lvl="0" indent="-342900" algn="l" rtl="0">
              <a:lnSpc>
                <a:spcPct val="100000"/>
              </a:lnSpc>
              <a:spcBef>
                <a:spcPts val="0"/>
              </a:spcBef>
              <a:spcAft>
                <a:spcPts val="0"/>
              </a:spcAft>
              <a:buClr>
                <a:srgbClr val="000000"/>
              </a:buClr>
              <a:buSzPct val="100000"/>
              <a:buFont typeface="Arial"/>
              <a:buChar char="•"/>
            </a:pPr>
            <a:r>
              <a:rPr lang="en-US" sz="1800"/>
              <a:t>Phil Spector’s </a:t>
            </a:r>
            <a:r>
              <a:rPr lang="en-US" sz="1800" i="1"/>
              <a:t>Wall of Sound</a:t>
            </a:r>
            <a:r>
              <a:rPr lang="en-US" sz="1800"/>
              <a:t> technique greatly influenced Brian Wilson’s production methods.</a:t>
            </a:r>
          </a:p>
          <a:p>
            <a:pPr marL="457200" marR="0" lvl="0" indent="-342900" algn="l" rtl="0">
              <a:lnSpc>
                <a:spcPct val="100000"/>
              </a:lnSpc>
              <a:spcBef>
                <a:spcPts val="0"/>
              </a:spcBef>
              <a:spcAft>
                <a:spcPts val="0"/>
              </a:spcAft>
              <a:buClr>
                <a:srgbClr val="000000"/>
              </a:buClr>
              <a:buSzPct val="100000"/>
              <a:buFont typeface="Arial"/>
              <a:buChar char="•"/>
            </a:pPr>
            <a:r>
              <a:rPr lang="en-US" sz="1800"/>
              <a:t>The Beatles’ album </a:t>
            </a:r>
            <a:r>
              <a:rPr lang="en-US" sz="1800" u="sng"/>
              <a:t>Rubber Soul</a:t>
            </a:r>
            <a:r>
              <a:rPr lang="en-US" sz="1800"/>
              <a:t> (1965) inspired him to create his first great album.</a:t>
            </a:r>
          </a:p>
          <a:p>
            <a:endParaRPr lang="en-US" sz="1800"/>
          </a:p>
          <a:p>
            <a:endParaRPr lang="en-US" sz="1800"/>
          </a:p>
          <a:p>
            <a:pPr marL="0" marR="0" lvl="0" indent="0" algn="l" rtl="0">
              <a:lnSpc>
                <a:spcPct val="100000"/>
              </a:lnSpc>
              <a:spcBef>
                <a:spcPts val="0"/>
              </a:spcBef>
              <a:spcAft>
                <a:spcPts val="0"/>
              </a:spcAft>
              <a:buNone/>
            </a:pPr>
            <a:r>
              <a:rPr lang="en-US" sz="1800"/>
              <a:t>“</a:t>
            </a:r>
            <a:r>
              <a:rPr lang="en-US" sz="1100" i="1">
                <a:solidFill>
                  <a:schemeClr val="dk1"/>
                </a:solidFill>
              </a:rPr>
              <a:t>When I heard </a:t>
            </a:r>
            <a:r>
              <a:rPr lang="en-US" sz="1100" b="1" i="1">
                <a:solidFill>
                  <a:schemeClr val="dk1"/>
                </a:solidFill>
              </a:rPr>
              <a:t>Phil Spector</a:t>
            </a:r>
            <a:r>
              <a:rPr lang="en-US" sz="1100" i="1">
                <a:solidFill>
                  <a:schemeClr val="dk1"/>
                </a:solidFill>
              </a:rPr>
              <a:t>’s productions, I realized, ‘A-ha! I see—you can use echoes on the drums, and you can combine three guitars together to get one sound, add pianos to that, and you can get one big wall of sound!’ </a:t>
            </a:r>
            <a:r>
              <a:rPr lang="en-US" sz="1800">
                <a:solidFill>
                  <a:schemeClr val="dk1"/>
                </a:solidFill>
              </a:rPr>
              <a:t>”</a:t>
            </a:r>
          </a:p>
          <a:p>
            <a:pPr marL="4572000" marR="0" lvl="0" indent="0" rtl="0">
              <a:lnSpc>
                <a:spcPct val="100000"/>
              </a:lnSpc>
              <a:spcBef>
                <a:spcPts val="0"/>
              </a:spcBef>
              <a:spcAft>
                <a:spcPts val="0"/>
              </a:spcAft>
              <a:buNone/>
            </a:pPr>
            <a:r>
              <a:rPr lang="en-US">
                <a:solidFill>
                  <a:schemeClr val="dk1"/>
                </a:solidFill>
              </a:rPr>
              <a:t>- Brian Wilson</a:t>
            </a:r>
          </a:p>
          <a:p>
            <a:endParaRPr lang="en-US">
              <a:solidFill>
                <a:schemeClr val="dk1"/>
              </a:solidFill>
            </a:endParaRPr>
          </a:p>
          <a:p>
            <a:pPr marL="0" marR="0" lvl="0" indent="0" rtl="0">
              <a:lnSpc>
                <a:spcPct val="100000"/>
              </a:lnSpc>
              <a:spcBef>
                <a:spcPts val="0"/>
              </a:spcBef>
              <a:spcAft>
                <a:spcPts val="0"/>
              </a:spcAft>
              <a:buNone/>
            </a:pPr>
            <a:r>
              <a:rPr lang="en-US" sz="1800">
                <a:solidFill>
                  <a:schemeClr val="dk1"/>
                </a:solidFill>
              </a:rPr>
              <a:t>“</a:t>
            </a:r>
            <a:r>
              <a:rPr lang="en-US" sz="1100" i="1">
                <a:solidFill>
                  <a:schemeClr val="dk1"/>
                </a:solidFill>
              </a:rPr>
              <a:t>When we were listening to it that night I said to myself, “Now I’m gonna make an album just as good as Rubber Soul.” Not the same album. Obviously there can only be one album that’s Rubber Soul, just like there can only be one Pet Sounds. But it inspired me to do my own thing, and so the next morning I went to the piano and wrote God Only Knows with Tony Asher. </a:t>
            </a:r>
            <a:r>
              <a:rPr lang="en-US" sz="1100">
                <a:solidFill>
                  <a:schemeClr val="dk1"/>
                </a:solidFill>
              </a:rPr>
              <a:t> </a:t>
            </a:r>
            <a:r>
              <a:rPr lang="en-US" sz="1800">
                <a:solidFill>
                  <a:schemeClr val="dk1"/>
                </a:solidFill>
              </a:rPr>
              <a:t>“</a:t>
            </a:r>
          </a:p>
          <a:p>
            <a:pPr marL="4572000" marR="0" lvl="0" indent="0" rtl="0">
              <a:lnSpc>
                <a:spcPct val="100000"/>
              </a:lnSpc>
              <a:spcBef>
                <a:spcPts val="0"/>
              </a:spcBef>
              <a:spcAft>
                <a:spcPts val="0"/>
              </a:spcAft>
              <a:buNone/>
            </a:pPr>
            <a:r>
              <a:rPr lang="en-US">
                <a:solidFill>
                  <a:schemeClr val="dk1"/>
                </a:solidFill>
              </a:rPr>
              <a:t>- Brian Wilson</a:t>
            </a: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Pet Sounds and Good Vibrations</a:t>
            </a:r>
          </a:p>
        </p:txBody>
      </p:sp>
      <p:sp>
        <p:nvSpPr>
          <p:cNvPr id="47" name="Shape 47"/>
          <p:cNvSpPr txBox="1">
            <a:spLocks noGrp="1"/>
          </p:cNvSpPr>
          <p:nvPr>
            <p:ph type="body" idx="1"/>
          </p:nvPr>
        </p:nvSpPr>
        <p:spPr>
          <a:xfrm>
            <a:off x="457200" y="1600200"/>
            <a:ext cx="8229600" cy="5257799"/>
          </a:xfrm>
          <a:prstGeom prst="rect">
            <a:avLst/>
          </a:prstGeom>
          <a:noFill/>
          <a:ln>
            <a:noFill/>
          </a:ln>
        </p:spPr>
        <p:txBody>
          <a:bodyPr lIns="50800" tIns="50800" rIns="132075" bIns="50800" anchor="t" anchorCtr="0">
            <a:noAutofit/>
          </a:bodyPr>
          <a:lstStyle/>
          <a:p>
            <a:pPr marL="382587" marR="0" lvl="0" indent="-319087" algn="l" rtl="0">
              <a:lnSpc>
                <a:spcPct val="100000"/>
              </a:lnSpc>
              <a:spcBef>
                <a:spcPts val="0"/>
              </a:spcBef>
              <a:spcAft>
                <a:spcPts val="0"/>
              </a:spcAft>
              <a:buClr>
                <a:srgbClr val="000000"/>
              </a:buClr>
              <a:buSzPct val="100000"/>
              <a:buFont typeface="Arial"/>
              <a:buChar char="•"/>
            </a:pPr>
            <a:r>
              <a:rPr lang="en-US" sz="1600" u="sng" dirty="0">
                <a:solidFill>
                  <a:schemeClr val="dk1"/>
                </a:solidFill>
              </a:rPr>
              <a:t>Pet Sounds</a:t>
            </a:r>
            <a:r>
              <a:rPr lang="en-US" sz="1600" dirty="0">
                <a:solidFill>
                  <a:schemeClr val="dk1"/>
                </a:solidFill>
              </a:rPr>
              <a:t> (1966) is widely c</a:t>
            </a:r>
            <a:r>
              <a:rPr lang="en-US" sz="1600" b="0" i="0" u="none" strike="noStrike" cap="none" baseline="0" dirty="0">
                <a:solidFill>
                  <a:schemeClr val="dk1"/>
                </a:solidFill>
              </a:rPr>
              <a:t>onsidered Brian Wilson’s magnum opus.</a:t>
            </a:r>
          </a:p>
          <a:p>
            <a:pPr marL="382587" marR="0" lvl="0" indent="-319087" algn="l" rtl="0">
              <a:lnSpc>
                <a:spcPct val="100000"/>
              </a:lnSpc>
              <a:spcBef>
                <a:spcPts val="0"/>
              </a:spcBef>
              <a:spcAft>
                <a:spcPts val="0"/>
              </a:spcAft>
              <a:buClr>
                <a:schemeClr val="dk1"/>
              </a:buClr>
              <a:buSzPct val="100000"/>
              <a:buFont typeface="Arial"/>
              <a:buChar char="•"/>
            </a:pPr>
            <a:r>
              <a:rPr lang="en-US" sz="1600" dirty="0">
                <a:solidFill>
                  <a:schemeClr val="dk1"/>
                </a:solidFill>
              </a:rPr>
              <a:t>Thought of as ‘The Beach Boys (or specifically Brian Wilson) grow up’.</a:t>
            </a:r>
          </a:p>
          <a:p>
            <a:pPr marL="382587" marR="0" lvl="0" indent="-319087" algn="l" rtl="0">
              <a:lnSpc>
                <a:spcPct val="100000"/>
              </a:lnSpc>
              <a:spcBef>
                <a:spcPts val="0"/>
              </a:spcBef>
              <a:spcAft>
                <a:spcPts val="0"/>
              </a:spcAft>
              <a:buClr>
                <a:schemeClr val="dk1"/>
              </a:buClr>
              <a:buSzPct val="100000"/>
              <a:buFont typeface="Arial"/>
              <a:buChar char="•"/>
            </a:pPr>
            <a:r>
              <a:rPr lang="en-US" sz="1600" dirty="0">
                <a:solidFill>
                  <a:schemeClr val="dk1"/>
                </a:solidFill>
              </a:rPr>
              <a:t>The album included varied instrumentation, introspective lyrics, and intricate vocal harmonies.</a:t>
            </a:r>
          </a:p>
          <a:p>
            <a:pPr marL="382587" marR="0" lvl="0" indent="-319087"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Despite this was not a commercial success.</a:t>
            </a:r>
          </a:p>
          <a:p>
            <a:pPr marL="382587" marR="0" lvl="0" indent="-319087"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Influenced many artists since its release.</a:t>
            </a:r>
          </a:p>
          <a:p>
            <a:pPr marL="382587" marR="0" lvl="0" indent="-319087"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Song examples: </a:t>
            </a:r>
          </a:p>
          <a:p>
            <a:pPr marL="457200" marR="0" lvl="0" indent="0" algn="l" rtl="0">
              <a:lnSpc>
                <a:spcPct val="100000"/>
              </a:lnSpc>
              <a:spcBef>
                <a:spcPts val="0"/>
              </a:spcBef>
              <a:spcAft>
                <a:spcPts val="0"/>
              </a:spcAft>
              <a:buNone/>
            </a:pPr>
            <a:r>
              <a:rPr lang="en-US" sz="1600" dirty="0">
                <a:solidFill>
                  <a:schemeClr val="dk1"/>
                </a:solidFill>
              </a:rPr>
              <a:t>Wouldn’t It Be Nice, You Still Believe in Me, God Only Knows</a:t>
            </a:r>
          </a:p>
          <a:p>
            <a:endParaRPr lang="en-US" sz="1600" dirty="0">
              <a:solidFill>
                <a:schemeClr val="dk1"/>
              </a:solidFill>
            </a:endParaRPr>
          </a:p>
          <a:p>
            <a:endParaRPr lang="en-US" sz="1600" dirty="0">
              <a:solidFill>
                <a:schemeClr val="dk1"/>
              </a:solidFill>
            </a:endParaRPr>
          </a:p>
          <a:p>
            <a:endParaRPr lang="en-US" sz="1600" dirty="0">
              <a:solidFill>
                <a:schemeClr val="dk1"/>
              </a:solidFill>
            </a:endParaRPr>
          </a:p>
          <a:p>
            <a:pPr marL="457200" marR="0" lvl="0" indent="-330200" algn="l" rtl="0">
              <a:lnSpc>
                <a:spcPct val="100000"/>
              </a:lnSpc>
              <a:spcBef>
                <a:spcPts val="0"/>
              </a:spcBef>
              <a:spcAft>
                <a:spcPts val="0"/>
              </a:spcAft>
              <a:buClr>
                <a:schemeClr val="dk1"/>
              </a:buClr>
              <a:buSzPct val="100000"/>
              <a:buFont typeface="Merriweather Sans"/>
              <a:buChar char="•"/>
            </a:pPr>
            <a:r>
              <a:rPr lang="en-US" sz="1600" dirty="0" smtClean="0">
                <a:solidFill>
                  <a:schemeClr val="dk1"/>
                </a:solidFill>
              </a:rPr>
              <a:t>Good </a:t>
            </a:r>
            <a:r>
              <a:rPr lang="en-US" sz="1600" dirty="0">
                <a:solidFill>
                  <a:schemeClr val="dk1"/>
                </a:solidFill>
              </a:rPr>
              <a:t>Vibrations was originally intended to be on </a:t>
            </a:r>
            <a:r>
              <a:rPr lang="en-US" sz="1600" u="sng" dirty="0">
                <a:solidFill>
                  <a:schemeClr val="dk1"/>
                </a:solidFill>
              </a:rPr>
              <a:t>Pet Sounds</a:t>
            </a:r>
            <a:r>
              <a:rPr lang="en-US" sz="1600" dirty="0">
                <a:solidFill>
                  <a:schemeClr val="dk1"/>
                </a:solidFill>
              </a:rPr>
              <a:t>. Later released as a single.</a:t>
            </a:r>
          </a:p>
          <a:p>
            <a:pPr marL="457200" marR="0" lvl="0" indent="-330200"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Cost $50,000 to produce. One of the most expensive singles of all time.</a:t>
            </a:r>
          </a:p>
          <a:p>
            <a:pPr marL="457200" marR="0" lvl="0" indent="-330200"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Called by Brian Wilson a “Pocket Symphony”.</a:t>
            </a:r>
          </a:p>
          <a:p>
            <a:pPr marL="457200" marR="0" lvl="0" indent="-330200" algn="l" rtl="0">
              <a:lnSpc>
                <a:spcPct val="100000"/>
              </a:lnSpc>
              <a:spcBef>
                <a:spcPts val="0"/>
              </a:spcBef>
              <a:spcAft>
                <a:spcPts val="0"/>
              </a:spcAft>
              <a:buClr>
                <a:schemeClr val="dk1"/>
              </a:buClr>
              <a:buSzPct val="100000"/>
              <a:buFont typeface="Merriweather Sans"/>
              <a:buChar char="•"/>
            </a:pPr>
            <a:r>
              <a:rPr lang="en-US" sz="1600" dirty="0">
                <a:solidFill>
                  <a:schemeClr val="dk1"/>
                </a:solidFill>
              </a:rPr>
              <a:t>Varied instrumentation which introduced the electro-</a:t>
            </a:r>
            <a:r>
              <a:rPr lang="en-US" sz="1600" dirty="0" err="1">
                <a:solidFill>
                  <a:schemeClr val="dk1"/>
                </a:solidFill>
              </a:rPr>
              <a:t>theremin</a:t>
            </a:r>
            <a:r>
              <a:rPr lang="en-US" sz="1600" dirty="0">
                <a:solidFill>
                  <a:schemeClr val="dk1"/>
                </a:solidFill>
              </a:rPr>
              <a:t> to popular music.</a:t>
            </a:r>
          </a:p>
        </p:txBody>
      </p:sp>
      <p:pic>
        <p:nvPicPr>
          <p:cNvPr id="48" name="Shape 48"/>
          <p:cNvPicPr preferRelativeResize="0"/>
          <p:nvPr/>
        </p:nvPicPr>
        <p:blipFill>
          <a:blip r:embed="rId11"/>
          <a:stretch>
            <a:fillRect/>
          </a:stretch>
        </p:blipFill>
        <p:spPr>
          <a:xfrm>
            <a:off x="6592000" y="2398975"/>
            <a:ext cx="1985049" cy="1985049"/>
          </a:xfrm>
          <a:prstGeom prst="rect">
            <a:avLst/>
          </a:prstGeom>
        </p:spPr>
      </p:pic>
      <p:pic>
        <p:nvPicPr>
          <p:cNvPr id="7" name="Wouldn't It Be Nice.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95400" y="3762489"/>
            <a:ext cx="609600" cy="609600"/>
          </a:xfrm>
          <a:prstGeom prst="rect">
            <a:avLst/>
          </a:prstGeom>
        </p:spPr>
      </p:pic>
      <p:pic>
        <p:nvPicPr>
          <p:cNvPr id="8" name="You Still Believe In Me.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3276600" y="3721176"/>
            <a:ext cx="609600" cy="609600"/>
          </a:xfrm>
          <a:prstGeom prst="rect">
            <a:avLst/>
          </a:prstGeom>
        </p:spPr>
      </p:pic>
      <p:pic>
        <p:nvPicPr>
          <p:cNvPr id="9" name="God Only Knows.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5257800" y="3721176"/>
            <a:ext cx="609600" cy="609600"/>
          </a:xfrm>
          <a:prstGeom prst="rect">
            <a:avLst/>
          </a:prstGeom>
        </p:spPr>
      </p:pic>
      <p:pic>
        <p:nvPicPr>
          <p:cNvPr id="10" name="Good Vibrations.wav">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295400" y="6019800"/>
            <a:ext cx="609600" cy="609600"/>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04" fill="hold"/>
                                        <p:tgtEl>
                                          <p:spTgt spid="7"/>
                                        </p:tgtEl>
                                      </p:cBhvr>
                                    </p:cmd>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5062" fill="hold"/>
                                        <p:tgtEl>
                                          <p:spTgt spid="8"/>
                                        </p:tgtEl>
                                      </p:cBhvr>
                                    </p:cmd>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375" fill="hold"/>
                                        <p:tgtEl>
                                          <p:spTgt spid="9"/>
                                        </p:tgtEl>
                                      </p:cBhvr>
                                    </p:cmd>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8268" fill="hold"/>
                                        <p:tgtEl>
                                          <p:spTgt spid="10"/>
                                        </p:tgtEl>
                                      </p:cBhvr>
                                    </p:cmd>
                                  </p:childTnLst>
                                </p:cTn>
                              </p:par>
                            </p:childTnLst>
                          </p:cTn>
                        </p:par>
                      </p:childTnLst>
                    </p:cTn>
                  </p:par>
                </p:childTnLst>
              </p:cTn>
              <p:nextCondLst>
                <p:cond evt="onClick" delay="0">
                  <p:tgtEl>
                    <p:spTgt spid="10"/>
                  </p:tgtEl>
                </p:cond>
              </p:nextCondLst>
            </p:seq>
            <p:audio>
              <p:cMediaNode vol="80000">
                <p:cTn id="22" fill="hold" display="0">
                  <p:stCondLst>
                    <p:cond delay="indefinite"/>
                  </p:stCondLst>
                  <p:endCondLst>
                    <p:cond evt="onStopAudio" delay="0">
                      <p:tgtEl>
                        <p:sldTgt/>
                      </p:tgtEl>
                    </p:cond>
                  </p:endCondLst>
                </p:cTn>
                <p:tgtEl>
                  <p:spTgt spid="7"/>
                </p:tgtEl>
              </p:cMediaNode>
            </p:audio>
            <p:audio>
              <p:cMediaNode vol="80000">
                <p:cTn id="23" fill="hold" display="0">
                  <p:stCondLst>
                    <p:cond delay="indefinite"/>
                  </p:stCondLst>
                  <p:endCondLst>
                    <p:cond evt="onStopAudio" delay="0">
                      <p:tgtEl>
                        <p:sldTgt/>
                      </p:tgtEl>
                    </p:cond>
                  </p:endCondLst>
                </p:cTn>
                <p:tgtEl>
                  <p:spTgt spid="8"/>
                </p:tgtEl>
              </p:cMediaNode>
            </p:audio>
            <p:audio>
              <p:cMediaNode vol="80000">
                <p:cTn id="24" fill="hold" display="0">
                  <p:stCondLst>
                    <p:cond delay="indefinite"/>
                  </p:stCondLst>
                  <p:endCondLst>
                    <p:cond evt="onStopAudio" delay="0">
                      <p:tgtEl>
                        <p:sldTgt/>
                      </p:tgtEl>
                    </p:cond>
                  </p:endCondLst>
                </p:cTn>
                <p:tgtEl>
                  <p:spTgt spid="9"/>
                </p:tgtEl>
              </p:cMediaNode>
            </p:audio>
            <p:audio>
              <p:cMediaNode vol="80000">
                <p:cTn id="25" fill="hold" display="0">
                  <p:stCondLst>
                    <p:cond delay="indefinite"/>
                  </p:stCondLst>
                  <p:endCondLst>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SMiLE</a:t>
            </a:r>
            <a:r>
              <a:rPr lang="en-US" sz="4400">
                <a:solidFill>
                  <a:schemeClr val="dk1"/>
                </a:solidFill>
                <a:latin typeface="Merriweather Sans"/>
                <a:ea typeface="Merriweather Sans"/>
                <a:cs typeface="Merriweather Sans"/>
                <a:sym typeface="Merriweather Sans"/>
              </a:rPr>
              <a:t> and its</a:t>
            </a:r>
            <a:r>
              <a:rPr lang="en-US" sz="4400" b="0" i="0" u="none" strike="noStrike" cap="none" baseline="0">
                <a:solidFill>
                  <a:schemeClr val="dk1"/>
                </a:solidFill>
                <a:latin typeface="Merriweather Sans"/>
                <a:ea typeface="Merriweather Sans"/>
                <a:cs typeface="Merriweather Sans"/>
                <a:sym typeface="Merriweather Sans"/>
              </a:rPr>
              <a:t> Failure</a:t>
            </a:r>
          </a:p>
        </p:txBody>
      </p:sp>
      <p:sp>
        <p:nvSpPr>
          <p:cNvPr id="54" name="Shape 54"/>
          <p:cNvSpPr txBox="1">
            <a:spLocks noGrp="1"/>
          </p:cNvSpPr>
          <p:nvPr>
            <p:ph type="body" idx="1"/>
          </p:nvPr>
        </p:nvSpPr>
        <p:spPr>
          <a:xfrm>
            <a:off x="457200" y="1529500"/>
            <a:ext cx="8229600" cy="4526100"/>
          </a:xfrm>
          <a:prstGeom prst="rect">
            <a:avLst/>
          </a:prstGeom>
          <a:noFill/>
          <a:ln>
            <a:noFill/>
          </a:ln>
        </p:spPr>
        <p:txBody>
          <a:bodyPr lIns="91425" tIns="45700" rIns="91425" bIns="45700" anchor="t" anchorCtr="0">
            <a:noAutofit/>
          </a:bodyPr>
          <a:lstStyle/>
          <a:p>
            <a:pPr marL="457200" marR="0" lvl="0" indent="-342900" algn="l" rtl="0">
              <a:lnSpc>
                <a:spcPct val="100000"/>
              </a:lnSpc>
              <a:spcBef>
                <a:spcPts val="0"/>
              </a:spcBef>
              <a:spcAft>
                <a:spcPts val="0"/>
              </a:spcAft>
              <a:buClr>
                <a:srgbClr val="000000"/>
              </a:buClr>
              <a:buSzPct val="128571"/>
              <a:buFont typeface="Merriweather Sans"/>
              <a:buChar char="•"/>
            </a:pPr>
            <a:r>
              <a:rPr lang="en-US" sz="1800" dirty="0" smtClean="0"/>
              <a:t>Having </a:t>
            </a:r>
            <a:r>
              <a:rPr lang="en-US" sz="1800" dirty="0"/>
              <a:t>just succeeded with “Good Vibrations,” </a:t>
            </a:r>
            <a:r>
              <a:rPr lang="en-US" sz="1800" dirty="0" err="1"/>
              <a:t>SMiLE</a:t>
            </a:r>
            <a:r>
              <a:rPr lang="en-US" sz="1800" dirty="0"/>
              <a:t> was the next album to be written and recorded in the same style...what might be called “modular” music.</a:t>
            </a:r>
          </a:p>
          <a:p>
            <a:endParaRPr lang="en-US" sz="1800" dirty="0"/>
          </a:p>
          <a:p>
            <a:pPr marL="457200" marR="0" lvl="0" indent="-342900" algn="l" rtl="0">
              <a:lnSpc>
                <a:spcPct val="100000"/>
              </a:lnSpc>
              <a:spcBef>
                <a:spcPts val="0"/>
              </a:spcBef>
              <a:spcAft>
                <a:spcPts val="0"/>
              </a:spcAft>
              <a:buClr>
                <a:srgbClr val="000000"/>
              </a:buClr>
              <a:buSzPct val="100000"/>
              <a:buFont typeface="Merriweather Sans"/>
              <a:buChar char="•"/>
            </a:pPr>
            <a:r>
              <a:rPr lang="en-US" sz="1800" dirty="0"/>
              <a:t>A combination of circumstances such as record industry pressure, technical challenges, personal issues, internal group dynamics forced Brian to shelve it. </a:t>
            </a:r>
          </a:p>
          <a:p>
            <a:endParaRPr lang="en-US" sz="1800" dirty="0"/>
          </a:p>
          <a:p>
            <a:pPr marL="457200" marR="0" lvl="0" indent="-342900" algn="l" rtl="0">
              <a:lnSpc>
                <a:spcPct val="100000"/>
              </a:lnSpc>
              <a:spcBef>
                <a:spcPts val="0"/>
              </a:spcBef>
              <a:spcAft>
                <a:spcPts val="0"/>
              </a:spcAft>
              <a:buClr>
                <a:srgbClr val="000000"/>
              </a:buClr>
              <a:buSzPct val="100000"/>
              <a:buFont typeface="Merriweather Sans"/>
              <a:buChar char="•"/>
            </a:pPr>
            <a:r>
              <a:rPr lang="en-US" sz="1800" dirty="0"/>
              <a:t>Everyone, especially the Beatles,  watched and waited to hear how Brian would follow-up “Good Vibrations.” Their producer Sir George Martin regretfully noted “We waited in vain.”</a:t>
            </a:r>
          </a:p>
          <a:p>
            <a:endParaRPr lang="en-US" sz="1800" dirty="0"/>
          </a:p>
          <a:p>
            <a:pPr marL="457200" marR="0" lvl="0" indent="-342900" algn="l" rtl="0">
              <a:lnSpc>
                <a:spcPct val="100000"/>
              </a:lnSpc>
              <a:spcBef>
                <a:spcPts val="0"/>
              </a:spcBef>
              <a:spcAft>
                <a:spcPts val="0"/>
              </a:spcAft>
              <a:buClr>
                <a:srgbClr val="000000"/>
              </a:buClr>
              <a:buSzPct val="100000"/>
              <a:buFont typeface="Merriweather Sans"/>
              <a:buChar char="•"/>
            </a:pPr>
            <a:r>
              <a:rPr lang="en-US" sz="1800" dirty="0"/>
              <a:t>Smile became the most famous unfinished, unreleased album ever. </a:t>
            </a: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Subsequent Albums</a:t>
            </a:r>
          </a:p>
        </p:txBody>
      </p:sp>
      <p:sp>
        <p:nvSpPr>
          <p:cNvPr id="60" name="Shape 6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457200" marR="0" lvl="0" indent="-317500" algn="l" rtl="0">
              <a:lnSpc>
                <a:spcPct val="100000"/>
              </a:lnSpc>
              <a:spcBef>
                <a:spcPts val="0"/>
              </a:spcBef>
              <a:spcAft>
                <a:spcPts val="0"/>
              </a:spcAft>
              <a:buClr>
                <a:srgbClr val="000000"/>
              </a:buClr>
              <a:buSzPct val="100000"/>
              <a:buFont typeface="Merriweather Sans"/>
              <a:buChar char="•"/>
            </a:pPr>
            <a:r>
              <a:rPr lang="en-US" dirty="0" smtClean="0"/>
              <a:t>Throughout </a:t>
            </a:r>
            <a:r>
              <a:rPr lang="en-US" dirty="0"/>
              <a:t>the years, even as Brian battled his personal demons and struggled through professional hurdles, he continued to make music. </a:t>
            </a:r>
          </a:p>
          <a:p>
            <a:endParaRPr lang="en-US" dirty="0"/>
          </a:p>
          <a:p>
            <a:pPr marL="457200" marR="0" lvl="0" indent="-317500" algn="l" rtl="0">
              <a:lnSpc>
                <a:spcPct val="100000"/>
              </a:lnSpc>
              <a:spcBef>
                <a:spcPts val="0"/>
              </a:spcBef>
              <a:spcAft>
                <a:spcPts val="0"/>
              </a:spcAft>
              <a:buClr>
                <a:srgbClr val="000000"/>
              </a:buClr>
              <a:buSzPct val="100000"/>
              <a:buFont typeface="Merriweather Sans"/>
              <a:buChar char="•"/>
            </a:pPr>
            <a:r>
              <a:rPr lang="en-US" dirty="0"/>
              <a:t>Albums: </a:t>
            </a:r>
            <a:r>
              <a:rPr lang="en-US" u="sng" dirty="0"/>
              <a:t>Sunflower</a:t>
            </a:r>
            <a:r>
              <a:rPr lang="en-US" dirty="0"/>
              <a:t> (1970), </a:t>
            </a:r>
            <a:r>
              <a:rPr lang="en-US" u="sng" dirty="0"/>
              <a:t>Love You</a:t>
            </a:r>
            <a:r>
              <a:rPr lang="en-US" dirty="0"/>
              <a:t> (1977).</a:t>
            </a:r>
          </a:p>
          <a:p>
            <a:pPr marL="457200" marR="0" lvl="0" indent="-317500" algn="l" rtl="0">
              <a:lnSpc>
                <a:spcPct val="100000"/>
              </a:lnSpc>
              <a:spcBef>
                <a:spcPts val="0"/>
              </a:spcBef>
              <a:spcAft>
                <a:spcPts val="0"/>
              </a:spcAft>
              <a:buClr>
                <a:srgbClr val="000000"/>
              </a:buClr>
              <a:buSzPct val="100000"/>
              <a:buFont typeface="Merriweather Sans"/>
              <a:buChar char="•"/>
            </a:pPr>
            <a:r>
              <a:rPr lang="en-US" dirty="0"/>
              <a:t>Tracks: “All I </a:t>
            </a:r>
            <a:r>
              <a:rPr lang="en-US" dirty="0" err="1"/>
              <a:t>Wanna</a:t>
            </a:r>
            <a:r>
              <a:rPr lang="en-US" dirty="0"/>
              <a:t> Do”, “At My Window”, “Airplane”</a:t>
            </a:r>
          </a:p>
          <a:p>
            <a:endParaRPr lang="en-US" dirty="0"/>
          </a:p>
          <a:p>
            <a:pPr marL="457200" marR="0" lvl="0" indent="-317500" algn="l" rtl="0">
              <a:lnSpc>
                <a:spcPct val="100000"/>
              </a:lnSpc>
              <a:spcBef>
                <a:spcPts val="0"/>
              </a:spcBef>
              <a:spcAft>
                <a:spcPts val="0"/>
              </a:spcAft>
              <a:buClr>
                <a:srgbClr val="000000"/>
              </a:buClr>
              <a:buSzPct val="100000"/>
              <a:buFont typeface="Merriweather Sans"/>
              <a:buChar char="•"/>
            </a:pPr>
            <a:r>
              <a:rPr lang="en-US" dirty="0"/>
              <a:t>The success of these albums and tracks indicated the quirky brilliance that would have been featured in </a:t>
            </a:r>
            <a:r>
              <a:rPr lang="en-US" dirty="0" err="1"/>
              <a:t>SMiLE</a:t>
            </a:r>
            <a:r>
              <a:rPr lang="en-US" dirty="0"/>
              <a:t> was still there. </a:t>
            </a:r>
          </a:p>
        </p:txBody>
      </p:sp>
      <p:pic>
        <p:nvPicPr>
          <p:cNvPr id="61" name="Shape 61"/>
          <p:cNvPicPr preferRelativeResize="0"/>
          <p:nvPr/>
        </p:nvPicPr>
        <p:blipFill>
          <a:blip r:embed="rId5"/>
          <a:stretch>
            <a:fillRect/>
          </a:stretch>
        </p:blipFill>
        <p:spPr>
          <a:xfrm>
            <a:off x="5562600" y="3657599"/>
            <a:ext cx="2696724" cy="2468549"/>
          </a:xfrm>
          <a:prstGeom prst="rect">
            <a:avLst/>
          </a:prstGeom>
        </p:spPr>
      </p:pic>
      <p:pic>
        <p:nvPicPr>
          <p:cNvPr id="5" name="All I Wanna Do.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38400" y="4420337"/>
            <a:ext cx="609600" cy="609600"/>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9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457200" y="90486"/>
            <a:ext cx="8229600" cy="1509711"/>
          </a:xfrm>
          <a:prstGeom prst="rect">
            <a:avLst/>
          </a:prstGeom>
          <a:noFill/>
          <a:ln>
            <a:noFill/>
          </a:ln>
        </p:spPr>
        <p:txBody>
          <a:bodyPr lIns="50800" tIns="50800" rIns="132075" bIns="50800" anchor="ctr" anchorCtr="0">
            <a:noAutofit/>
          </a:bodyPr>
          <a:lstStyle/>
          <a:p>
            <a:pPr marL="39687" marR="0" lvl="0" indent="-1587" algn="ctr" rtl="0">
              <a:lnSpc>
                <a:spcPct val="100000"/>
              </a:lnSpc>
              <a:spcBef>
                <a:spcPts val="0"/>
              </a:spcBef>
              <a:spcAft>
                <a:spcPts val="0"/>
              </a:spcAft>
              <a:buClr>
                <a:schemeClr val="dk1"/>
              </a:buClr>
              <a:buSzPct val="25000"/>
              <a:buFont typeface="Merriweather Sans"/>
              <a:buNone/>
            </a:pPr>
            <a:r>
              <a:rPr lang="en-US" sz="4400" b="0" i="0" u="none" strike="noStrike" cap="none" baseline="0">
                <a:solidFill>
                  <a:schemeClr val="dk1"/>
                </a:solidFill>
                <a:latin typeface="Merriweather Sans"/>
                <a:ea typeface="Merriweather Sans"/>
                <a:cs typeface="Merriweather Sans"/>
                <a:sym typeface="Merriweather Sans"/>
              </a:rPr>
              <a:t>Reclusion</a:t>
            </a:r>
          </a:p>
        </p:txBody>
      </p:sp>
      <p:sp>
        <p:nvSpPr>
          <p:cNvPr id="67" name="Shape 67"/>
          <p:cNvSpPr txBox="1">
            <a:spLocks noGrp="1"/>
          </p:cNvSpPr>
          <p:nvPr>
            <p:ph type="body" idx="1"/>
          </p:nvPr>
        </p:nvSpPr>
        <p:spPr>
          <a:xfrm>
            <a:off x="556175" y="1529500"/>
            <a:ext cx="8229600" cy="45261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SzPct val="25000"/>
              <a:buNone/>
            </a:pPr>
            <a:r>
              <a:rPr lang="en-US"/>
              <a:t>
</a:t>
            </a:r>
          </a:p>
          <a:p>
            <a:pPr marL="457200" marR="0" lvl="0" indent="-317500" algn="l" rtl="0">
              <a:lnSpc>
                <a:spcPct val="100000"/>
              </a:lnSpc>
              <a:spcBef>
                <a:spcPts val="0"/>
              </a:spcBef>
              <a:spcAft>
                <a:spcPts val="0"/>
              </a:spcAft>
              <a:buClr>
                <a:srgbClr val="000000"/>
              </a:buClr>
              <a:buSzPct val="100000"/>
              <a:buFont typeface="Merriweather Sans"/>
              <a:buChar char="•"/>
            </a:pPr>
            <a:r>
              <a:rPr lang="en-US"/>
              <a:t>In the two years following his fathers death (June 1973), he spent a great deal secluded in the chauffeur’s quarters of his home sleeping, abusing alcohol, drugs and food. </a:t>
            </a:r>
          </a:p>
          <a:p>
            <a:endParaRPr lang="en-US"/>
          </a:p>
          <a:p>
            <a:pPr marL="457200" marR="0" lvl="0" indent="-317500" algn="l" rtl="0">
              <a:lnSpc>
                <a:spcPct val="100000"/>
              </a:lnSpc>
              <a:spcBef>
                <a:spcPts val="0"/>
              </a:spcBef>
              <a:spcAft>
                <a:spcPts val="0"/>
              </a:spcAft>
              <a:buClr>
                <a:srgbClr val="000000"/>
              </a:buClr>
              <a:buSzPct val="100000"/>
              <a:buFont typeface="Merriweather Sans"/>
              <a:buChar char="•"/>
            </a:pPr>
            <a:r>
              <a:rPr lang="en-US"/>
              <a:t>Although very reclusive during the day, Brian spent many nights fraternizing with with colleagues like Iggy Pop and Alice Cooper.  </a:t>
            </a:r>
          </a:p>
          <a:p>
            <a:endParaRPr lang="en-US"/>
          </a:p>
          <a:p>
            <a:pPr marL="457200" marR="0" lvl="0" indent="-317500" algn="l" rtl="0">
              <a:lnSpc>
                <a:spcPct val="100000"/>
              </a:lnSpc>
              <a:spcBef>
                <a:spcPts val="0"/>
              </a:spcBef>
              <a:spcAft>
                <a:spcPts val="0"/>
              </a:spcAft>
              <a:buClr>
                <a:srgbClr val="000000"/>
              </a:buClr>
              <a:buSzPct val="100000"/>
              <a:buFont typeface="Merriweather Sans"/>
              <a:buChar char="•"/>
            </a:pPr>
            <a:r>
              <a:rPr lang="en-US"/>
              <a:t>During this period his voice deteriorated significantly due to his mass consumption of cocaine and cigarette smoking. </a:t>
            </a:r>
          </a:p>
          <a:p>
            <a:endParaRPr lang="en-US"/>
          </a:p>
          <a:p>
            <a:pPr marL="457200" marR="0" lvl="0" indent="-317500" algn="l" rtl="0">
              <a:lnSpc>
                <a:spcPct val="100000"/>
              </a:lnSpc>
              <a:spcBef>
                <a:spcPts val="0"/>
              </a:spcBef>
              <a:spcAft>
                <a:spcPts val="0"/>
              </a:spcAft>
              <a:buClr>
                <a:srgbClr val="000000"/>
              </a:buClr>
              <a:buSzPct val="100000"/>
              <a:buFont typeface="Merriweather Sans"/>
              <a:buChar char="•"/>
            </a:pPr>
            <a:r>
              <a:rPr lang="en-US"/>
              <a:t>Throughout this time Brian collected a series of home demo recordings which later became informally known as the “Bedroom Tapes”. </a:t>
            </a:r>
          </a:p>
          <a:p>
            <a:endParaRPr lang="en-US"/>
          </a:p>
          <a:p>
            <a:pPr marL="457200" marR="0" lvl="0" indent="-317500" algn="l" rtl="0">
              <a:lnSpc>
                <a:spcPct val="100000"/>
              </a:lnSpc>
              <a:spcBef>
                <a:spcPts val="0"/>
              </a:spcBef>
              <a:spcAft>
                <a:spcPts val="0"/>
              </a:spcAft>
              <a:buClr>
                <a:srgbClr val="000000"/>
              </a:buClr>
              <a:buSzPct val="100000"/>
              <a:buFont typeface="Merriweather Sans"/>
              <a:buChar char="•"/>
            </a:pPr>
            <a:r>
              <a:rPr lang="en-US"/>
              <a:t>Most of these recordings remain unreleased and unheard to the public, with vague titles such as “Spark in the Dark”, “Rooftop Harry” and “Symphony to Frogs”. </a:t>
            </a:r>
          </a:p>
          <a:p>
            <a:endParaRPr lang="en-US"/>
          </a:p>
          <a:p>
            <a:pPr marL="457200" marR="0" lvl="0" indent="-317500" algn="l" rtl="0">
              <a:lnSpc>
                <a:spcPct val="100000"/>
              </a:lnSpc>
              <a:spcBef>
                <a:spcPts val="0"/>
              </a:spcBef>
              <a:spcAft>
                <a:spcPts val="0"/>
              </a:spcAft>
              <a:buClr>
                <a:srgbClr val="000000"/>
              </a:buClr>
              <a:buSzPct val="100000"/>
              <a:buFont typeface="Merriweather Sans"/>
              <a:buChar char="•"/>
            </a:pPr>
            <a:r>
              <a:rPr lang="en-US"/>
              <a:t>Some of the material has been described as “Schizophrenia on tape” which reflected his then-fragile emotional state. </a:t>
            </a:r>
          </a:p>
          <a:p>
            <a:endParaRPr lang="en-US"/>
          </a:p>
          <a:p>
            <a:endParaRPr lang="en-US"/>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4F81BD"/>
      </a:accent1>
      <a:accent2>
        <a:srgbClr val="333399"/>
      </a:accent2>
      <a:accent3>
        <a:srgbClr val="FFFFFF"/>
      </a:accent3>
      <a:accent4>
        <a:srgbClr val="4F81BD"/>
      </a:accent4>
      <a:accent5>
        <a:srgbClr val="333399"/>
      </a:accent5>
      <a:accent6>
        <a:srgbClr val="FFFFFF"/>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1097</Words>
  <Application>Microsoft Office PowerPoint</Application>
  <PresentationFormat>On-screen Show (4:3)</PresentationFormat>
  <Paragraphs>107</Paragraphs>
  <Slides>14</Slides>
  <Notes>14</Notes>
  <HiddenSlides>0</HiddenSlides>
  <MMClips>10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Brian Wilson</vt:lpstr>
      <vt:lpstr>Biography and Musical Beginnings</vt:lpstr>
      <vt:lpstr>The Beach Boys and Surf Pop</vt:lpstr>
      <vt:lpstr>The Beach Boys Today! </vt:lpstr>
      <vt:lpstr>The Beatles and Phil Spector Influence</vt:lpstr>
      <vt:lpstr>Pet Sounds and Good Vibrations</vt:lpstr>
      <vt:lpstr>SMiLE and its Failure</vt:lpstr>
      <vt:lpstr>Subsequent Albums</vt:lpstr>
      <vt:lpstr>Reclusion</vt:lpstr>
      <vt:lpstr>Eugene Landy</vt:lpstr>
      <vt:lpstr>90s comeback</vt:lpstr>
      <vt:lpstr>SMiLE released</vt:lpstr>
      <vt:lpstr>The Beach Boys Reunite</vt:lpstr>
      <vt:lpstr>Return to Solo Career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Brian Wilson</dc:title>
  <cp:lastModifiedBy>zamir</cp:lastModifiedBy>
  <cp:revision>2</cp:revision>
  <dcterms:modified xsi:type="dcterms:W3CDTF">2014-04-24T20:49:54Z</dcterms:modified>
</cp:coreProperties>
</file>