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5" r:id="rId3"/>
    <p:sldId id="260" r:id="rId4"/>
    <p:sldId id="258" r:id="rId5"/>
    <p:sldId id="261" r:id="rId6"/>
    <p:sldId id="262" r:id="rId7"/>
    <p:sldId id="263" r:id="rId8"/>
    <p:sldId id="300" r:id="rId9"/>
    <p:sldId id="265" r:id="rId10"/>
    <p:sldId id="266" r:id="rId11"/>
    <p:sldId id="267" r:id="rId12"/>
    <p:sldId id="271" r:id="rId13"/>
    <p:sldId id="272" r:id="rId14"/>
    <p:sldId id="273" r:id="rId15"/>
    <p:sldId id="274" r:id="rId16"/>
    <p:sldId id="275" r:id="rId17"/>
    <p:sldId id="278" r:id="rId18"/>
    <p:sldId id="279" r:id="rId19"/>
    <p:sldId id="280" r:id="rId20"/>
    <p:sldId id="281" r:id="rId21"/>
    <p:sldId id="282" r:id="rId22"/>
    <p:sldId id="285" r:id="rId23"/>
    <p:sldId id="286" r:id="rId24"/>
    <p:sldId id="287" r:id="rId25"/>
    <p:sldId id="288" r:id="rId26"/>
    <p:sldId id="289" r:id="rId27"/>
    <p:sldId id="291" r:id="rId28"/>
    <p:sldId id="294" r:id="rId29"/>
    <p:sldId id="290" r:id="rId30"/>
    <p:sldId id="297" r:id="rId31"/>
    <p:sldId id="299" r:id="rId32"/>
    <p:sldId id="301" r:id="rId33"/>
    <p:sldId id="302" r:id="rId34"/>
    <p:sldId id="303" r:id="rId35"/>
    <p:sldId id="304" r:id="rId36"/>
    <p:sldId id="305" r:id="rId37"/>
    <p:sldId id="306" r:id="rId38"/>
    <p:sldId id="296"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8D4B68F-E90D-4FC0-8ABA-12DEF0080FB0}">
          <p14:sldIdLst>
            <p14:sldId id="256"/>
            <p14:sldId id="295"/>
            <p14:sldId id="260"/>
            <p14:sldId id="258"/>
            <p14:sldId id="261"/>
            <p14:sldId id="262"/>
            <p14:sldId id="263"/>
            <p14:sldId id="300"/>
            <p14:sldId id="265"/>
            <p14:sldId id="266"/>
            <p14:sldId id="267"/>
            <p14:sldId id="271"/>
            <p14:sldId id="272"/>
            <p14:sldId id="273"/>
            <p14:sldId id="274"/>
            <p14:sldId id="275"/>
            <p14:sldId id="278"/>
            <p14:sldId id="279"/>
            <p14:sldId id="280"/>
            <p14:sldId id="281"/>
            <p14:sldId id="282"/>
          </p14:sldIdLst>
        </p14:section>
        <p14:section name="balek" id="{49CDFE6B-5DEB-4EF2-AE04-4F0C2D4354E2}">
          <p14:sldIdLst>
            <p14:sldId id="285"/>
            <p14:sldId id="286"/>
            <p14:sldId id="287"/>
            <p14:sldId id="288"/>
            <p14:sldId id="289"/>
          </p14:sldIdLst>
        </p14:section>
        <p14:section name="Gmabar" id="{EC75889F-0654-4B33-B493-A5C7C3268682}">
          <p14:sldIdLst>
            <p14:sldId id="291"/>
            <p14:sldId id="294"/>
          </p14:sldIdLst>
        </p14:section>
        <p14:section name="Tekane okto" id="{CCD32C29-AE7A-491D-8CA5-75D7E5805AF7}">
          <p14:sldIdLst>
            <p14:sldId id="290"/>
            <p14:sldId id="297"/>
            <p14:sldId id="299"/>
            <p14:sldId id="301"/>
            <p14:sldId id="302"/>
            <p14:sldId id="303"/>
            <p14:sldId id="304"/>
            <p14:sldId id="305"/>
            <p14:sldId id="306"/>
            <p14:sldId id="296"/>
          </p14:sldIdLst>
        </p14:section>
        <p14:section name="gambar okto" id="{2D2EF06B-CBA8-44F5-B54A-5242F2068C2C}">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08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09" autoAdjust="0"/>
  </p:normalViewPr>
  <p:slideViewPr>
    <p:cSldViewPr snapToGrid="0">
      <p:cViewPr varScale="1">
        <p:scale>
          <a:sx n="67" d="100"/>
          <a:sy n="67" d="100"/>
        </p:scale>
        <p:origin x="21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pPr/>
              <a:t>4/25/2014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4/25/2014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mc:AlternateContent xmlns:mc="http://schemas.openxmlformats.org/markup-compatibility/2006" xmlns:p14="http://schemas.microsoft.com/office/powerpoint/2010/main">
    <mc:Choice Requires="p14">
      <p:transition p14:dur="10" advClick="0"/>
    </mc:Choice>
    <mc:Fallback xmlns="">
      <p:transition advClick="0"/>
    </mc:Fallback>
  </mc:AlternateConten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32.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 Id="rId9" Type="http://schemas.openxmlformats.org/officeDocument/2006/relationships/slide" Target="slide31.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3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5.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3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5.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19.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5.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32.xml"/><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5.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32.xml"/><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9.xml"/><Relationship Id="rId1" Type="http://schemas.openxmlformats.org/officeDocument/2006/relationships/slideLayout" Target="../slideLayouts/slideLayout2.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slide" Target="slide2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1.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18.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8.xml"/><Relationship Id="rId4" Type="http://schemas.openxmlformats.org/officeDocument/2006/relationships/slide" Target="slide7.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32.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2.xml"/><Relationship Id="rId9" Type="http://schemas.openxmlformats.org/officeDocument/2006/relationships/slide" Target="slide31.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1.xml"/><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0.xml"/><Relationship Id="rId1" Type="http://schemas.openxmlformats.org/officeDocument/2006/relationships/slideLayout" Target="../slideLayouts/slideLayout2.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8.xml"/><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17.xml"/><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11.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35.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36.xml"/><Relationship Id="rId7" Type="http://schemas.openxmlformats.org/officeDocument/2006/relationships/slide" Target="slide37.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slide" Target="slide35.xml"/><Relationship Id="rId4" Type="http://schemas.openxmlformats.org/officeDocument/2006/relationships/slide" Target="slide34.xml"/><Relationship Id="rId9" Type="http://schemas.openxmlformats.org/officeDocument/2006/relationships/slide" Target="slide11.xml"/></Relationships>
</file>

<file path=ppt/slides/_rels/slide34.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36.xml"/><Relationship Id="rId7" Type="http://schemas.openxmlformats.org/officeDocument/2006/relationships/slide" Target="slide37.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slide" Target="slide35.xml"/><Relationship Id="rId4" Type="http://schemas.openxmlformats.org/officeDocument/2006/relationships/slide" Target="slide34.xml"/><Relationship Id="rId9" Type="http://schemas.openxmlformats.org/officeDocument/2006/relationships/slide" Target="slide11.xml"/></Relationships>
</file>

<file path=ppt/slides/_rels/slide35.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36.xml"/><Relationship Id="rId7" Type="http://schemas.openxmlformats.org/officeDocument/2006/relationships/slide" Target="slide37.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slide" Target="slide35.xml"/><Relationship Id="rId4" Type="http://schemas.openxmlformats.org/officeDocument/2006/relationships/slide" Target="slide34.xml"/><Relationship Id="rId9" Type="http://schemas.openxmlformats.org/officeDocument/2006/relationships/slide" Target="slide11.xml"/></Relationships>
</file>

<file path=ppt/slides/_rels/slide36.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36.xml"/><Relationship Id="rId7" Type="http://schemas.openxmlformats.org/officeDocument/2006/relationships/slide" Target="slide37.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slide" Target="slide35.xml"/><Relationship Id="rId4" Type="http://schemas.openxmlformats.org/officeDocument/2006/relationships/slide" Target="slide34.xml"/><Relationship Id="rId9" Type="http://schemas.openxmlformats.org/officeDocument/2006/relationships/slide" Target="slide11.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11.xml"/><Relationship Id="rId2" Type="http://schemas.openxmlformats.org/officeDocument/2006/relationships/slide" Target="slide3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35.xml"/><Relationship Id="rId4" Type="http://schemas.openxmlformats.org/officeDocument/2006/relationships/slide" Target="slide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23.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11.xml"/><Relationship Id="rId4"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lstStyle/>
          <a:p>
            <a:r>
              <a:rPr lang="en-US" b="1" dirty="0" smtClean="0"/>
              <a:t>WAKAF</a:t>
            </a:r>
            <a:endParaRPr lang="id-ID" b="1" dirty="0"/>
          </a:p>
        </p:txBody>
      </p:sp>
      <p:sp>
        <p:nvSpPr>
          <p:cNvPr id="3" name="Subtitle 2"/>
          <p:cNvSpPr>
            <a:spLocks noGrp="1"/>
          </p:cNvSpPr>
          <p:nvPr>
            <p:ph type="subTitle" idx="1"/>
          </p:nvPr>
        </p:nvSpPr>
        <p:spPr/>
        <p:txBody>
          <a:bodyPr/>
          <a:lstStyle/>
          <a:p>
            <a:r>
              <a:rPr lang="en-US" b="1" dirty="0" err="1" smtClean="0"/>
              <a:t>Kelompok</a:t>
            </a:r>
            <a:r>
              <a:rPr lang="en-US" b="1" dirty="0" smtClean="0"/>
              <a:t> 2</a:t>
            </a:r>
            <a:br>
              <a:rPr lang="en-US" b="1" dirty="0" smtClean="0"/>
            </a:br>
            <a:r>
              <a:rPr lang="en-US" b="1" dirty="0" smtClean="0"/>
              <a:t>X MIA 5</a:t>
            </a:r>
            <a:endParaRPr lang="id-ID" b="1" dirty="0"/>
          </a:p>
        </p:txBody>
      </p:sp>
      <p:sp>
        <p:nvSpPr>
          <p:cNvPr id="4" name="Rounded Rectangle 3">
            <a:hlinkClick r:id="rId2" action="ppaction://hlinksldjump"/>
          </p:cNvPr>
          <p:cNvSpPr/>
          <p:nvPr/>
        </p:nvSpPr>
        <p:spPr>
          <a:xfrm>
            <a:off x="4863860" y="44408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err="1" smtClean="0"/>
              <a:t>Nama</a:t>
            </a:r>
            <a:r>
              <a:rPr lang="en-US" dirty="0" smtClean="0"/>
              <a:t> </a:t>
            </a:r>
            <a:r>
              <a:rPr lang="en-US" dirty="0" err="1" smtClean="0"/>
              <a:t>Anggota</a:t>
            </a:r>
            <a:endParaRPr lang="id-ID" dirty="0"/>
          </a:p>
        </p:txBody>
      </p:sp>
      <p:sp>
        <p:nvSpPr>
          <p:cNvPr id="5" name="Right Arrow 4">
            <a:hlinkClick r:id="rId3" action="ppaction://hlinksldjump"/>
          </p:cNvPr>
          <p:cNvSpPr/>
          <p:nvPr/>
        </p:nvSpPr>
        <p:spPr>
          <a:xfrm>
            <a:off x="9103057" y="4844955"/>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6" name="Oval 5">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90528098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Pelaksanaan</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a:p>
        </p:txBody>
      </p:sp>
      <p:sp>
        <p:nvSpPr>
          <p:cNvPr id="4" name="Rounded Rectangle 3">
            <a:hlinkClick r:id="rId2" action="ppaction://hlinksldjump"/>
          </p:cNvPr>
          <p:cNvSpPr/>
          <p:nvPr/>
        </p:nvSpPr>
        <p:spPr>
          <a:xfrm>
            <a:off x="1528990"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2000" b="1" dirty="0">
                <a:solidFill>
                  <a:schemeClr val="bg1"/>
                </a:solidFill>
              </a:rPr>
              <a:t>LANDASAN </a:t>
            </a:r>
            <a:r>
              <a:rPr lang="id-ID" sz="2000" b="1" dirty="0" smtClean="0">
                <a:solidFill>
                  <a:schemeClr val="bg1"/>
                </a:solidFill>
              </a:rPr>
              <a:t>PELAKSANAAN</a:t>
            </a:r>
            <a:r>
              <a:rPr lang="en-GB" sz="2000" b="1" dirty="0" smtClean="0">
                <a:solidFill>
                  <a:schemeClr val="bg1"/>
                </a:solidFill>
              </a:rPr>
              <a:t> </a:t>
            </a:r>
            <a:r>
              <a:rPr lang="id-ID" sz="2000" b="1" dirty="0" smtClean="0">
                <a:solidFill>
                  <a:schemeClr val="bg1"/>
                </a:solidFill>
              </a:rPr>
              <a:t>WAKAF </a:t>
            </a:r>
            <a:r>
              <a:rPr lang="id-ID" sz="2000" b="1" dirty="0">
                <a:solidFill>
                  <a:schemeClr val="bg1"/>
                </a:solidFill>
              </a:rPr>
              <a:t>DI </a:t>
            </a:r>
            <a:r>
              <a:rPr lang="id-ID" sz="2000" b="1" dirty="0" smtClean="0">
                <a:solidFill>
                  <a:schemeClr val="bg1"/>
                </a:solidFill>
              </a:rPr>
              <a:t>INDONESIA</a:t>
            </a:r>
            <a:endParaRPr lang="id-ID" sz="2000" b="1" dirty="0">
              <a:solidFill>
                <a:schemeClr val="bg1"/>
              </a:solidFill>
            </a:endParaRPr>
          </a:p>
        </p:txBody>
      </p:sp>
      <p:sp>
        <p:nvSpPr>
          <p:cNvPr id="6" name="Rounded Rectangle 5">
            <a:hlinkClick r:id="rId2" action="ppaction://hlinksldjump"/>
          </p:cNvPr>
          <p:cNvSpPr/>
          <p:nvPr/>
        </p:nvSpPr>
        <p:spPr>
          <a:xfrm>
            <a:off x="7042284"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sz="2000" b="1" dirty="0"/>
              <a:t>JENIS HARTA YANG </a:t>
            </a:r>
            <a:r>
              <a:rPr lang="id-ID" sz="2000" b="1" dirty="0" smtClean="0"/>
              <a:t>DIWAKAFKAN</a:t>
            </a:r>
            <a:endParaRPr lang="id-ID" sz="2000" b="1" dirty="0"/>
          </a:p>
        </p:txBody>
      </p:sp>
      <p:sp>
        <p:nvSpPr>
          <p:cNvPr id="7" name="Rectangle 6"/>
          <p:cNvSpPr/>
          <p:nvPr/>
        </p:nvSpPr>
        <p:spPr>
          <a:xfrm>
            <a:off x="2073340" y="1809644"/>
            <a:ext cx="8045318" cy="3932780"/>
          </a:xfrm>
          <a:prstGeom prst="rect">
            <a:avLst/>
          </a:prstGeom>
          <a:blipFill dpi="0" rotWithShape="1">
            <a:blip r:embed="rId3">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GB" sz="2000" b="1" dirty="0"/>
          </a:p>
          <a:p>
            <a:r>
              <a:rPr lang="id-ID" sz="2000" b="1" dirty="0"/>
              <a:t>1. Tanah Kosong.</a:t>
            </a:r>
            <a:r>
              <a:rPr lang="id-ID" sz="2000" dirty="0"/>
              <a:t/>
            </a:r>
            <a:br>
              <a:rPr lang="id-ID" sz="2000" dirty="0"/>
            </a:br>
            <a:r>
              <a:rPr lang="en-GB" sz="2000" dirty="0"/>
              <a:t>	</a:t>
            </a:r>
            <a:r>
              <a:rPr lang="id-ID" sz="2000" dirty="0"/>
              <a:t>Tidak hanya dipergunakan untuk masjid, tanah kosong yang di</a:t>
            </a:r>
            <a:r>
              <a:rPr lang="id-ID" sz="2000" b="1" dirty="0"/>
              <a:t>wakaf</a:t>
            </a:r>
            <a:r>
              <a:rPr lang="id-ID" sz="2000" dirty="0"/>
              <a:t>kan </a:t>
            </a:r>
            <a:r>
              <a:rPr lang="en-GB" sz="2000" dirty="0"/>
              <a:t>	</a:t>
            </a:r>
            <a:r>
              <a:rPr lang="id-ID" sz="2000" dirty="0"/>
              <a:t>juga bisa untuk sekolah, rumah sakit, dan sarana umum lainnya yang </a:t>
            </a:r>
            <a:r>
              <a:rPr lang="en-GB" sz="2000" dirty="0"/>
              <a:t>	</a:t>
            </a:r>
            <a:r>
              <a:rPr lang="id-ID" sz="2000" dirty="0"/>
              <a:t>bermanfaaat bagi kaum Muslimin.  Namun tanah </a:t>
            </a:r>
            <a:r>
              <a:rPr lang="id-ID" sz="2000" b="1" dirty="0"/>
              <a:t>wakaf</a:t>
            </a:r>
            <a:r>
              <a:rPr lang="id-ID" sz="2000" dirty="0"/>
              <a:t>ini tidak boleh </a:t>
            </a:r>
            <a:r>
              <a:rPr lang="en-GB" sz="2000" dirty="0"/>
              <a:t>	</a:t>
            </a:r>
            <a:r>
              <a:rPr lang="id-ID" sz="2000" dirty="0"/>
              <a:t>dipergunakan untuk kemaksiatan, seperti untuk membangun bioskop, </a:t>
            </a:r>
            <a:r>
              <a:rPr lang="en-GB" sz="2000" dirty="0"/>
              <a:t>	</a:t>
            </a:r>
            <a:r>
              <a:rPr lang="id-ID" sz="2000" dirty="0"/>
              <a:t>tempat perjudian, pelacuran dan lain sebagainya.</a:t>
            </a:r>
          </a:p>
          <a:p>
            <a:r>
              <a:rPr lang="id-ID" sz="2000" b="1" dirty="0"/>
              <a:t>2. Alat Transportasi.</a:t>
            </a:r>
            <a:endParaRPr lang="id-ID" sz="2000" dirty="0"/>
          </a:p>
          <a:p>
            <a:r>
              <a:rPr lang="id-ID" sz="2000" b="1" dirty="0"/>
              <a:t>3. Kebun buah-buahan dan hasil panennya.</a:t>
            </a:r>
            <a:endParaRPr lang="id-ID" sz="2000" dirty="0"/>
          </a:p>
          <a:p>
            <a:r>
              <a:rPr lang="id-ID" sz="2000" b="1" dirty="0"/>
              <a:t>4. Sumber Mata Air, seperti sumur atau lainnya. </a:t>
            </a:r>
            <a:endParaRPr lang="id-ID" sz="2000" dirty="0"/>
          </a:p>
          <a:p>
            <a:r>
              <a:rPr lang="id-ID" sz="2000" b="1" dirty="0"/>
              <a:t>5. Peralatan Perang.</a:t>
            </a:r>
            <a:r>
              <a:rPr lang="id-ID" sz="2000" dirty="0"/>
              <a:t/>
            </a:r>
            <a:br>
              <a:rPr lang="id-ID" sz="2000" dirty="0"/>
            </a:br>
            <a:r>
              <a:rPr lang="id-ID" sz="2000" dirty="0"/>
              <a:t>Dan lain sebagainya</a:t>
            </a:r>
            <a:endParaRPr lang="id-ID" sz="2000" dirty="0"/>
          </a:p>
        </p:txBody>
      </p:sp>
      <p:sp>
        <p:nvSpPr>
          <p:cNvPr id="8" name="Rectangle 7"/>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smtClean="0"/>
              <a:t>Jenis Harta Yang Diwakafkan</a:t>
            </a:r>
            <a:endParaRPr lang="id-ID" sz="1600" b="1" dirty="0">
              <a:latin typeface="Arial" panose="020B0604020202020204" pitchFamily="34" charset="0"/>
              <a:cs typeface="Arial" panose="020B0604020202020204" pitchFamily="34" charset="0"/>
            </a:endParaRPr>
          </a:p>
        </p:txBody>
      </p:sp>
      <p:sp>
        <p:nvSpPr>
          <p:cNvPr id="11" name="Right Arrow 10">
            <a:hlinkClick r:id="rId4"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2" name="Left Arrow 11">
            <a:hlinkClick r:id="rId5"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3" name="&quot;No&quot; Symbol 12">
            <a:hlinkClick r:id="rId6"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32658332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Syarat</a:t>
            </a:r>
            <a:r>
              <a:rPr lang="en-US" b="1" dirty="0" smtClean="0"/>
              <a:t> </a:t>
            </a:r>
            <a:r>
              <a:rPr lang="en-US" b="1" dirty="0" err="1" smtClean="0"/>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2"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4"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5"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6"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1" name="Right Arrow 10">
            <a:hlinkClick r:id="rId7"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2" name="Left Arrow 11">
            <a:hlinkClick r:id="rId8"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3" name="Rounded Rectangle 12">
            <a:hlinkClick r:id="rId9"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29193966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7" grpId="0" animBg="1"/>
      <p:bldP spid="8" grpId="0" animBg="1"/>
      <p:bldP spid="9" grpId="0" animBg="1"/>
      <p:bldP spid="10"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id-ID" dirty="0"/>
          </a:p>
        </p:txBody>
      </p:sp>
      <p:sp>
        <p:nvSpPr>
          <p:cNvPr id="18" name="Rounded Rectangle 17">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4"/>
            <a:ext cx="8045318" cy="350968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r>
              <a:rPr lang="id-ID" sz="2000" dirty="0"/>
              <a:t>Persyaratan seorang calon wakif agar sah adalah harus memiliki kecakapan hukum atau kamalul ahliyah (legal competent) dalam membelanjakan atau memanfaatkan hartanya, kecakapan bertindak disini meliputi empat(4) kriteria, yaitu:</a:t>
            </a:r>
          </a:p>
          <a:p>
            <a:r>
              <a:rPr lang="id-ID" sz="2000" dirty="0"/>
              <a:t>1) Merdeka</a:t>
            </a:r>
          </a:p>
          <a:p>
            <a:r>
              <a:rPr lang="id-ID" sz="2000" dirty="0"/>
              <a:t>2) Berakal Sehat</a:t>
            </a:r>
          </a:p>
          <a:p>
            <a:r>
              <a:rPr lang="id-ID" sz="2000" dirty="0"/>
              <a:t>3) Dewasa (Baligh)</a:t>
            </a:r>
          </a:p>
          <a:p>
            <a:r>
              <a:rPr lang="id-ID" sz="2000" dirty="0"/>
              <a:t>4) Tidak berada dibawah pengampuan (boros/lalai).</a:t>
            </a: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600" b="1" dirty="0" err="1" smtClean="0">
                <a:latin typeface="Arial" panose="020B0604020202020204" pitchFamily="34" charset="0"/>
                <a:cs typeface="Arial" panose="020B0604020202020204" pitchFamily="34" charset="0"/>
              </a:rPr>
              <a:t>Wakif</a:t>
            </a:r>
            <a:endParaRPr lang="id-ID" sz="1600" b="1" dirty="0">
              <a:latin typeface="Arial" panose="020B0604020202020204" pitchFamily="34" charset="0"/>
              <a:cs typeface="Arial" panose="020B0604020202020204" pitchFamily="34" charset="0"/>
            </a:endParaRP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6" name="&quot;No&quot; Symbol 15">
            <a:hlinkClick r:id="rId6"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7" name="Left Arrow 16">
            <a:hlinkClick r:id="rId7"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65750743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id-ID" dirty="0"/>
          </a:p>
        </p:txBody>
      </p:sp>
      <p:sp>
        <p:nvSpPr>
          <p:cNvPr id="20" name="Rounded Rectangle 19">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4"/>
            <a:ext cx="8045318" cy="350968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US" sz="2000" dirty="0" smtClean="0"/>
          </a:p>
          <a:p>
            <a:r>
              <a:rPr lang="id-ID" sz="2000" dirty="0" smtClean="0"/>
              <a:t>Benda </a:t>
            </a:r>
            <a:r>
              <a:rPr lang="id-ID" sz="2000" dirty="0"/>
              <a:t>yang diwakafkan disebut dengan </a:t>
            </a:r>
            <a:r>
              <a:rPr lang="id-ID" sz="2000" dirty="0" smtClean="0"/>
              <a:t>mau</a:t>
            </a:r>
            <a:r>
              <a:rPr lang="en-US" sz="2000" dirty="0"/>
              <a:t>q</a:t>
            </a:r>
            <a:r>
              <a:rPr lang="id-ID" sz="2000" dirty="0" smtClean="0"/>
              <a:t>uf</a:t>
            </a:r>
            <a:r>
              <a:rPr lang="en-US" sz="2000" dirty="0" smtClean="0"/>
              <a:t>.</a:t>
            </a:r>
            <a:r>
              <a:rPr lang="id-ID" sz="2000" dirty="0" smtClean="0"/>
              <a:t> </a:t>
            </a:r>
            <a:r>
              <a:rPr lang="id-ID" sz="2000" dirty="0"/>
              <a:t>Sebagai obyek wakaf, mauquf bih merupakan hal yang sangat penting dalam perwakafan. Namun demikian, harta yang diwakafkan tersebut bisa dipandang sah apabila memenuhi syarat-syarat sebagai berikut:</a:t>
            </a:r>
          </a:p>
          <a:p>
            <a:r>
              <a:rPr lang="id-ID" sz="2000" dirty="0"/>
              <a:t>1) Benda harus memiliki nilai guna.</a:t>
            </a:r>
          </a:p>
          <a:p>
            <a:r>
              <a:rPr lang="id-ID" sz="2000" dirty="0"/>
              <a:t>2) Benda yang diwakafkan harus tertentu (diketahui) ketika terjadi akad wakaf.</a:t>
            </a:r>
          </a:p>
          <a:p>
            <a:r>
              <a:rPr lang="id-ID" sz="2000" dirty="0"/>
              <a:t>3) benda tetap atau bergerak yang dibenarkan untuk diwakafkan.</a:t>
            </a:r>
          </a:p>
          <a:p>
            <a:r>
              <a:rPr lang="id-ID" sz="2000" dirty="0"/>
              <a:t>4) Benda yang diwakafkan benar-benar telah menjadi milik sempurna (Al-milik At-tamm) siwakif ketika terjadi akad wakaf. </a:t>
            </a: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smtClean="0">
                <a:latin typeface="Arial" panose="020B0604020202020204" pitchFamily="34" charset="0"/>
                <a:cs typeface="Arial" panose="020B0604020202020204" pitchFamily="34" charset="0"/>
              </a:rPr>
              <a:t>Mau</a:t>
            </a:r>
            <a:r>
              <a:rPr lang="en-US" sz="1600" b="1" dirty="0">
                <a:latin typeface="Arial" panose="020B0604020202020204" pitchFamily="34" charset="0"/>
                <a:cs typeface="Arial" panose="020B0604020202020204" pitchFamily="34" charset="0"/>
              </a:rPr>
              <a:t>q</a:t>
            </a:r>
            <a:r>
              <a:rPr lang="id-ID" sz="1600" b="1" dirty="0" smtClean="0">
                <a:latin typeface="Arial" panose="020B0604020202020204" pitchFamily="34" charset="0"/>
                <a:cs typeface="Arial" panose="020B0604020202020204" pitchFamily="34" charset="0"/>
              </a:rPr>
              <a:t>uf</a:t>
            </a:r>
            <a:endParaRPr lang="id-ID" sz="1600" b="1" dirty="0">
              <a:latin typeface="Arial" panose="020B0604020202020204" pitchFamily="34" charset="0"/>
              <a:cs typeface="Arial" panose="020B0604020202020204" pitchFamily="34" charset="0"/>
            </a:endParaRP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8" name="&quot;No&quot; Symbol 17">
            <a:hlinkClick r:id="rId7"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37356180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id-ID" dirty="0"/>
          </a:p>
        </p:txBody>
      </p:sp>
      <p:sp>
        <p:nvSpPr>
          <p:cNvPr id="19" name="Rounded Rectangle 18">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4"/>
            <a:ext cx="8045318" cy="350968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r>
              <a:rPr lang="id-ID" sz="2000" dirty="0"/>
              <a:t>Mauquf ‘Alaih diisyaratkan harus hadir sewaktu penyerahan wakaf, harus ahli untuk memiliki harta yang diwakafkan, tidak orang yang durhaka terhadap Allah SWT, dan orang yang menerima wakaf itu harus jelas tidak diragui kebenarannya. </a:t>
            </a: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latin typeface="Arial" panose="020B0604020202020204" pitchFamily="34" charset="0"/>
                <a:cs typeface="Arial" panose="020B0604020202020204" pitchFamily="34" charset="0"/>
              </a:rPr>
              <a:t>Mau</a:t>
            </a:r>
            <a:r>
              <a:rPr lang="en-US" sz="1600" b="1" dirty="0">
                <a:latin typeface="Arial" panose="020B0604020202020204" pitchFamily="34" charset="0"/>
                <a:cs typeface="Arial" panose="020B0604020202020204" pitchFamily="34" charset="0"/>
              </a:rPr>
              <a:t>q</a:t>
            </a:r>
            <a:r>
              <a:rPr lang="id-ID" sz="1600" b="1" dirty="0">
                <a:latin typeface="Arial" panose="020B0604020202020204" pitchFamily="34" charset="0"/>
                <a:cs typeface="Arial" panose="020B0604020202020204" pitchFamily="34" charset="0"/>
              </a:rPr>
              <a:t>uf Alaih</a:t>
            </a: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8" name="&quot;No&quot; Symbol 17">
            <a:hlinkClick r:id="rId7"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17313205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3"/>
            <a:ext cx="8045318" cy="3932781"/>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US" sz="2000" dirty="0" smtClean="0"/>
          </a:p>
          <a:p>
            <a:r>
              <a:rPr lang="en-US" sz="2000" dirty="0" smtClean="0"/>
              <a:t>	</a:t>
            </a:r>
          </a:p>
          <a:p>
            <a:r>
              <a:rPr lang="en-US" sz="2000" dirty="0" smtClean="0"/>
              <a:t>	</a:t>
            </a:r>
            <a:r>
              <a:rPr lang="id-ID" sz="2000" dirty="0" smtClean="0"/>
              <a:t>Pernyataan </a:t>
            </a:r>
            <a:r>
              <a:rPr lang="id-ID" sz="2000" dirty="0"/>
              <a:t>wakif yang merupakan tanda yang penyerahan barang atau benda yang diwakafkan itu, dapat dilakukan dengan lisan atau tulisan. Dengan pernyataan itu, tanggallah hak wakif atas benda yang diwakafakan. Benda itu kembali menjadi hak milik mutlak Allah yang dimanfaatkan oleh orang atau orang-orang yang tersebut dalam ikrar wakaf tersebut. Karena tindakan mewakafkan sesuatu itu dipandang sebagai perbuatan hukum sepihak. Maka dengan pernyataan wakif yang merupakan ijab, perwakafan telah terjadi. Pernayataan dari mauquf ‘alaih yakni orang atau orang-orang yang berhak menikmati hasil wakaf itu tidak diperlukan. Dalam wakaf hanya ada ijab tanpa qabul. </a:t>
            </a: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latin typeface="Arial" panose="020B0604020202020204" pitchFamily="34" charset="0"/>
                <a:cs typeface="Arial" panose="020B0604020202020204" pitchFamily="34" charset="0"/>
              </a:rPr>
              <a:t>Shigat</a:t>
            </a: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8" name="&quot;No&quot; Symbol 17">
            <a:hlinkClick r:id="rId7"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3974793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4"/>
            <a:ext cx="8045318" cy="406622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US" sz="2000" dirty="0" smtClean="0"/>
          </a:p>
          <a:p>
            <a:endParaRPr lang="en-US" sz="2000" dirty="0"/>
          </a:p>
          <a:p>
            <a:r>
              <a:rPr lang="id-ID" sz="2000" dirty="0" smtClean="0"/>
              <a:t>Persyaratan </a:t>
            </a:r>
            <a:r>
              <a:rPr lang="id-ID" sz="2000" dirty="0"/>
              <a:t>nazhir wakaf itu adalah diungkapkan sebagi berikut:</a:t>
            </a:r>
          </a:p>
          <a:p>
            <a:r>
              <a:rPr lang="id-ID" sz="2000" dirty="0"/>
              <a:t>a) Syarat Moral, yaitu: Pertama, Paham tentang hukum wakaf dan zis, baik dalam tinjauan syariah maupun perundang-undangan Negara RI. Kedua, Jujur, Amanah, dan adil sehingga dapat percaya dalam proses pengelolaan dan pentasharrufan kepada sasaran wakaf.</a:t>
            </a:r>
          </a:p>
          <a:p>
            <a:r>
              <a:rPr lang="id-ID" sz="2000" dirty="0"/>
              <a:t>b) Syarat Manajemen: yaitu, Pertama: Mempunayi kapabilitas yang baik dalam leadership. Kedua: mempunyai kecerdasan yang baik secara intelektual sosial dan pemberdayaan.</a:t>
            </a:r>
          </a:p>
          <a:p>
            <a:r>
              <a:rPr lang="id-ID" sz="2000" dirty="0"/>
              <a:t>c) Syarat Bisnis, yaitu: Pertama: Mempunyai Keinginan. Kedua: Mempunyai pengalaman dan atau siap untuk dimagangkan. Ketiga, Mempunyai ketajaman melihat peluang usaha sebagaimana layaknya enterpreunership.</a:t>
            </a: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latin typeface="Arial" panose="020B0604020202020204" pitchFamily="34" charset="0"/>
                <a:cs typeface="Arial" panose="020B0604020202020204" pitchFamily="34" charset="0"/>
              </a:rPr>
              <a:t>Nazhir</a:t>
            </a: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6" name="Left Arrow 15">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quot;No&quot; Symbol 16">
            <a:hlinkClick r:id="rId7"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82933748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Hikmah</a:t>
            </a:r>
            <a:r>
              <a:rPr lang="en-US" b="1" dirty="0" smtClean="0"/>
              <a:t> </a:t>
            </a:r>
            <a:r>
              <a:rPr lang="en-US" b="1" dirty="0" err="1" smtClean="0"/>
              <a:t>Wakaf</a:t>
            </a:r>
            <a:endParaRPr lang="id-ID" b="1" dirty="0"/>
          </a:p>
        </p:txBody>
      </p:sp>
      <p:sp>
        <p:nvSpPr>
          <p:cNvPr id="3" name="Content Placeholder 2"/>
          <p:cNvSpPr>
            <a:spLocks noGrp="1"/>
          </p:cNvSpPr>
          <p:nvPr>
            <p:ph idx="1"/>
          </p:nvPr>
        </p:nvSpPr>
        <p:spPr/>
        <p:txBody>
          <a:bodyPr>
            <a:normAutofit fontScale="92500" lnSpcReduction="10000"/>
          </a:bodyPr>
          <a:lstStyle/>
          <a:p>
            <a:r>
              <a:rPr lang="id-ID" dirty="0" smtClean="0"/>
              <a:t>Sebagai </a:t>
            </a:r>
            <a:r>
              <a:rPr lang="id-ID" dirty="0"/>
              <a:t>salah satu cara untuk beribadah kepada Allah s.w.t. </a:t>
            </a:r>
            <a:endParaRPr lang="en-US" dirty="0" smtClean="0"/>
          </a:p>
          <a:p>
            <a:r>
              <a:rPr lang="id-ID" dirty="0" smtClean="0"/>
              <a:t>Membuka </a:t>
            </a:r>
            <a:r>
              <a:rPr lang="id-ID" dirty="0"/>
              <a:t>jalan bagi orang beriman yang suka memberi wakaf dan berlumbalumba dalam amal kebajikan dan mengharapkan pahala. </a:t>
            </a:r>
            <a:endParaRPr lang="en-US" dirty="0" smtClean="0"/>
          </a:p>
          <a:p>
            <a:r>
              <a:rPr lang="id-ID" dirty="0" smtClean="0"/>
              <a:t>Memberi </a:t>
            </a:r>
            <a:r>
              <a:rPr lang="id-ID" dirty="0"/>
              <a:t>pahala yang berterusan kepada pewakaf selepas kematian selagimana harta wakaf tersebut kekal dimanfaatkan. </a:t>
            </a:r>
            <a:endParaRPr lang="en-US" dirty="0" smtClean="0"/>
          </a:p>
          <a:p>
            <a:r>
              <a:rPr lang="id-ID" dirty="0" smtClean="0"/>
              <a:t>Untuk </a:t>
            </a:r>
            <a:r>
              <a:rPr lang="id-ID" dirty="0"/>
              <a:t>kebaikan Islam, seperti membina masjid, surau, tanah perkuburan dan sebagainya. </a:t>
            </a:r>
            <a:endParaRPr lang="en-US" dirty="0" smtClean="0"/>
          </a:p>
          <a:p>
            <a:r>
              <a:rPr lang="id-ID" dirty="0" smtClean="0"/>
              <a:t>Membantu </a:t>
            </a:r>
            <a:r>
              <a:rPr lang="id-ID" dirty="0"/>
              <a:t>mengurangkan beban orang fakir dan miskin serta anak yatim.</a:t>
            </a:r>
          </a:p>
        </p:txBody>
      </p:sp>
      <p:sp>
        <p:nvSpPr>
          <p:cNvPr id="4" name="Right Arrow 3">
            <a:hlinkClick r:id="rId2"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5" name="Left Arrow 4">
            <a:hlinkClick r:id="rId3"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6" name="Oval 5">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41646903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3" dur="500"/>
                                        <p:tgtEl>
                                          <p:spTgt spid="3">
                                            <p:txEl>
                                              <p:pRg st="1" end="1"/>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6" dur="500"/>
                                        <p:tgtEl>
                                          <p:spTgt spid="3">
                                            <p:txEl>
                                              <p:pRg st="2" end="2"/>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9" dur="500"/>
                                        <p:tgtEl>
                                          <p:spTgt spid="3">
                                            <p:txEl>
                                              <p:pRg st="3" end="3"/>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Hasil</a:t>
            </a:r>
            <a:r>
              <a:rPr lang="en-US" b="1" dirty="0" smtClean="0"/>
              <a:t> </a:t>
            </a:r>
            <a:r>
              <a:rPr lang="en-US" b="1" dirty="0" err="1" smtClean="0"/>
              <a:t>dari</a:t>
            </a:r>
            <a:r>
              <a:rPr lang="en-US" b="1" dirty="0" smtClean="0"/>
              <a:t> </a:t>
            </a:r>
            <a:r>
              <a:rPr lang="en-US" b="1" dirty="0" err="1" smtClean="0"/>
              <a:t>Wawancara</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2" action="ppaction://hlinksldjump"/>
          </p:cNvPr>
          <p:cNvSpPr/>
          <p:nvPr/>
        </p:nvSpPr>
        <p:spPr>
          <a:xfrm>
            <a:off x="1711227" y="3376302"/>
            <a:ext cx="4184607" cy="134582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800" b="1" dirty="0"/>
              <a:t>Masjid </a:t>
            </a:r>
            <a:r>
              <a:rPr lang="en-US" sz="2800" b="1" dirty="0" err="1"/>
              <a:t>Agung</a:t>
            </a:r>
            <a:r>
              <a:rPr lang="en-US" sz="2800" b="1" dirty="0"/>
              <a:t> </a:t>
            </a:r>
            <a:r>
              <a:rPr lang="en-US" sz="2800" b="1" dirty="0" err="1"/>
              <a:t>Anas</a:t>
            </a:r>
            <a:r>
              <a:rPr lang="en-US" sz="2800" b="1" dirty="0"/>
              <a:t> </a:t>
            </a:r>
            <a:r>
              <a:rPr lang="en-US" sz="2800" b="1" dirty="0" err="1"/>
              <a:t>Mahfudz</a:t>
            </a:r>
            <a:r>
              <a:rPr lang="en-US" sz="2800" b="1" dirty="0"/>
              <a:t> </a:t>
            </a:r>
            <a:endParaRPr lang="id-ID" sz="2800" b="1" dirty="0"/>
          </a:p>
        </p:txBody>
      </p:sp>
      <p:sp>
        <p:nvSpPr>
          <p:cNvPr id="5" name="Rounded Rectangle 4">
            <a:hlinkClick r:id="rId3" action="ppaction://hlinksldjump"/>
          </p:cNvPr>
          <p:cNvSpPr/>
          <p:nvPr/>
        </p:nvSpPr>
        <p:spPr>
          <a:xfrm>
            <a:off x="6311660" y="3376302"/>
            <a:ext cx="4184607" cy="134582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sz="2800" b="1" dirty="0" smtClean="0"/>
              <a:t>Masjid Al-Fattah</a:t>
            </a:r>
            <a:endParaRPr lang="id-ID" sz="2800" b="1" dirty="0"/>
          </a:p>
        </p:txBody>
      </p:sp>
      <p:sp>
        <p:nvSpPr>
          <p:cNvPr id="6" name="Left Arrow 5">
            <a:hlinkClick r:id="rId4"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Oval 6">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266904406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Masjid </a:t>
            </a:r>
            <a:r>
              <a:rPr lang="en-US" b="1" dirty="0" err="1"/>
              <a:t>Agung</a:t>
            </a:r>
            <a:r>
              <a:rPr lang="en-US" b="1" dirty="0"/>
              <a:t> </a:t>
            </a:r>
            <a:r>
              <a:rPr lang="en-US" b="1" dirty="0" err="1"/>
              <a:t>Anas</a:t>
            </a:r>
            <a:r>
              <a:rPr lang="en-US" b="1" dirty="0"/>
              <a:t> </a:t>
            </a:r>
            <a:r>
              <a:rPr lang="en-US" b="1" dirty="0" err="1"/>
              <a:t>Mahfudz</a:t>
            </a:r>
            <a:r>
              <a:rPr lang="en-US" b="1" dirty="0"/>
              <a:t> </a:t>
            </a:r>
            <a:endParaRPr lang="id-ID" b="1" dirty="0"/>
          </a:p>
        </p:txBody>
      </p:sp>
      <p:sp>
        <p:nvSpPr>
          <p:cNvPr id="3" name="Content Placeholder 2"/>
          <p:cNvSpPr>
            <a:spLocks noGrp="1"/>
          </p:cNvSpPr>
          <p:nvPr>
            <p:ph idx="1"/>
          </p:nvPr>
        </p:nvSpPr>
        <p:spPr/>
        <p:txBody>
          <a:bodyPr>
            <a:normAutofit/>
          </a:bodyPr>
          <a:lstStyle/>
          <a:p>
            <a:pPr>
              <a:lnSpc>
                <a:spcPct val="110000"/>
              </a:lnSpc>
            </a:pPr>
            <a:r>
              <a:rPr lang="en-US" sz="2200" dirty="0"/>
              <a:t>Masjid </a:t>
            </a:r>
            <a:r>
              <a:rPr lang="en-US" sz="2200" dirty="0" err="1"/>
              <a:t>Agung</a:t>
            </a:r>
            <a:r>
              <a:rPr lang="en-US" sz="2200" dirty="0"/>
              <a:t> </a:t>
            </a:r>
            <a:r>
              <a:rPr lang="en-US" sz="2200" dirty="0" err="1"/>
              <a:t>Anas</a:t>
            </a:r>
            <a:r>
              <a:rPr lang="en-US" sz="2200" dirty="0"/>
              <a:t> </a:t>
            </a:r>
            <a:r>
              <a:rPr lang="en-US" sz="2200" dirty="0" err="1"/>
              <a:t>Mahfudz</a:t>
            </a:r>
            <a:r>
              <a:rPr lang="en-US" sz="2200" dirty="0"/>
              <a:t> </a:t>
            </a:r>
            <a:r>
              <a:rPr lang="en-US" sz="2200" dirty="0" err="1"/>
              <a:t>awalnya</a:t>
            </a:r>
            <a:r>
              <a:rPr lang="en-US" sz="2200" dirty="0"/>
              <a:t> </a:t>
            </a:r>
            <a:r>
              <a:rPr lang="en-US" sz="2200" dirty="0" err="1"/>
              <a:t>didirikan</a:t>
            </a:r>
            <a:r>
              <a:rPr lang="en-US" sz="2200" dirty="0"/>
              <a:t> </a:t>
            </a:r>
            <a:r>
              <a:rPr lang="en-US" sz="2200" dirty="0" err="1"/>
              <a:t>oleh</a:t>
            </a:r>
            <a:r>
              <a:rPr lang="en-US" sz="2200" dirty="0"/>
              <a:t> </a:t>
            </a:r>
            <a:r>
              <a:rPr lang="en-US" sz="2200" dirty="0" err="1"/>
              <a:t>tentara</a:t>
            </a:r>
            <a:r>
              <a:rPr lang="en-US" sz="2200" dirty="0"/>
              <a:t> </a:t>
            </a:r>
            <a:r>
              <a:rPr lang="en-US" sz="2200" dirty="0" err="1"/>
              <a:t>pasukan</a:t>
            </a:r>
            <a:r>
              <a:rPr lang="en-US" sz="2200" dirty="0"/>
              <a:t> </a:t>
            </a:r>
            <a:r>
              <a:rPr lang="en-US" sz="2200" dirty="0" err="1"/>
              <a:t>Pangeran</a:t>
            </a:r>
            <a:r>
              <a:rPr lang="en-US" sz="2200" dirty="0"/>
              <a:t> </a:t>
            </a:r>
            <a:r>
              <a:rPr lang="en-US" sz="2200" dirty="0" err="1"/>
              <a:t>Diponegoro</a:t>
            </a:r>
            <a:r>
              <a:rPr lang="en-US" sz="2200" dirty="0"/>
              <a:t> </a:t>
            </a:r>
            <a:r>
              <a:rPr lang="en-US" sz="2200" dirty="0" err="1"/>
              <a:t>sekitar</a:t>
            </a:r>
            <a:r>
              <a:rPr lang="en-US" sz="2200" dirty="0"/>
              <a:t> </a:t>
            </a:r>
            <a:r>
              <a:rPr lang="en-US" sz="2200" dirty="0" err="1"/>
              <a:t>tahun</a:t>
            </a:r>
            <a:r>
              <a:rPr lang="en-US" sz="2200" dirty="0"/>
              <a:t> 1825. </a:t>
            </a:r>
            <a:r>
              <a:rPr lang="en-US" sz="2200" dirty="0" err="1"/>
              <a:t>Lalu</a:t>
            </a:r>
            <a:r>
              <a:rPr lang="en-US" sz="2200" dirty="0"/>
              <a:t>, masjid </a:t>
            </a:r>
            <a:r>
              <a:rPr lang="en-US" sz="2200" dirty="0" err="1"/>
              <a:t>ini</a:t>
            </a:r>
            <a:r>
              <a:rPr lang="en-US" sz="2200" dirty="0"/>
              <a:t> </a:t>
            </a:r>
            <a:r>
              <a:rPr lang="en-US" sz="2200" dirty="0" err="1"/>
              <a:t>mengalami</a:t>
            </a:r>
            <a:r>
              <a:rPr lang="en-US" sz="2200" dirty="0"/>
              <a:t> </a:t>
            </a:r>
            <a:r>
              <a:rPr lang="en-US" sz="2200" dirty="0" err="1"/>
              <a:t>beberapa</a:t>
            </a:r>
            <a:r>
              <a:rPr lang="en-US" sz="2200" dirty="0"/>
              <a:t> kali </a:t>
            </a:r>
            <a:r>
              <a:rPr lang="en-US" sz="2200" dirty="0" err="1"/>
              <a:t>perluasan</a:t>
            </a:r>
            <a:r>
              <a:rPr lang="en-US" sz="2200" dirty="0"/>
              <a:t> </a:t>
            </a:r>
            <a:r>
              <a:rPr lang="en-US" sz="2200" dirty="0" err="1"/>
              <a:t>dan</a:t>
            </a:r>
            <a:r>
              <a:rPr lang="en-US" sz="2200" dirty="0"/>
              <a:t> </a:t>
            </a:r>
            <a:r>
              <a:rPr lang="en-US" sz="2200" dirty="0" err="1"/>
              <a:t>renovasi</a:t>
            </a:r>
            <a:r>
              <a:rPr lang="en-US" sz="2200" dirty="0"/>
              <a:t>, </a:t>
            </a:r>
            <a:r>
              <a:rPr lang="en-US" sz="2200" dirty="0" err="1"/>
              <a:t>diantaranya</a:t>
            </a:r>
            <a:r>
              <a:rPr lang="en-US" sz="2200" dirty="0"/>
              <a:t> </a:t>
            </a:r>
            <a:r>
              <a:rPr lang="en-US" sz="2200" dirty="0" err="1"/>
              <a:t>tahun</a:t>
            </a:r>
            <a:r>
              <a:rPr lang="en-US" sz="2200" dirty="0"/>
              <a:t> 1955, 1969, 1987, </a:t>
            </a:r>
            <a:r>
              <a:rPr lang="en-US" sz="2200" dirty="0" err="1"/>
              <a:t>sebelum</a:t>
            </a:r>
            <a:r>
              <a:rPr lang="en-US" sz="2200" dirty="0"/>
              <a:t> </a:t>
            </a:r>
            <a:r>
              <a:rPr lang="en-US" sz="2200" dirty="0" err="1"/>
              <a:t>akhirnya</a:t>
            </a:r>
            <a:r>
              <a:rPr lang="en-US" sz="2200" dirty="0"/>
              <a:t> </a:t>
            </a:r>
            <a:r>
              <a:rPr lang="en-US" sz="2200" dirty="0" err="1"/>
              <a:t>pada</a:t>
            </a:r>
            <a:r>
              <a:rPr lang="en-US" sz="2200" dirty="0"/>
              <a:t> </a:t>
            </a:r>
            <a:r>
              <a:rPr lang="en-US" sz="2200" dirty="0" err="1"/>
              <a:t>tahun</a:t>
            </a:r>
            <a:r>
              <a:rPr lang="en-US" sz="2200" dirty="0"/>
              <a:t> 2003 </a:t>
            </a:r>
            <a:r>
              <a:rPr lang="en-US" sz="2200" dirty="0" err="1"/>
              <a:t>atas</a:t>
            </a:r>
            <a:r>
              <a:rPr lang="en-US" sz="2200" dirty="0"/>
              <a:t> </a:t>
            </a:r>
            <a:r>
              <a:rPr lang="en-US" sz="2200" dirty="0" err="1"/>
              <a:t>perintah</a:t>
            </a:r>
            <a:r>
              <a:rPr lang="en-US" sz="2200" dirty="0"/>
              <a:t> </a:t>
            </a:r>
            <a:r>
              <a:rPr lang="en-US" sz="2200" dirty="0" err="1"/>
              <a:t>Bupati</a:t>
            </a:r>
            <a:r>
              <a:rPr lang="en-US" sz="2200" dirty="0"/>
              <a:t> Ahmad </a:t>
            </a:r>
            <a:r>
              <a:rPr lang="en-US" sz="2200" dirty="0" err="1"/>
              <a:t>Fauzi</a:t>
            </a:r>
            <a:r>
              <a:rPr lang="en-US" sz="2200" dirty="0"/>
              <a:t>, Masjid </a:t>
            </a:r>
            <a:r>
              <a:rPr lang="en-US" sz="2200" dirty="0" err="1"/>
              <a:t>Agung</a:t>
            </a:r>
            <a:r>
              <a:rPr lang="en-US" sz="2200" dirty="0"/>
              <a:t> </a:t>
            </a:r>
            <a:r>
              <a:rPr lang="en-US" sz="2200" dirty="0" err="1"/>
              <a:t>Anas</a:t>
            </a:r>
            <a:r>
              <a:rPr lang="en-US" sz="2200" dirty="0"/>
              <a:t> </a:t>
            </a:r>
            <a:r>
              <a:rPr lang="en-US" sz="2200" dirty="0" err="1"/>
              <a:t>Mahfudz</a:t>
            </a:r>
            <a:r>
              <a:rPr lang="en-US" sz="2200" dirty="0"/>
              <a:t> </a:t>
            </a:r>
            <a:r>
              <a:rPr lang="en-US" sz="2200" dirty="0" err="1"/>
              <a:t>direnovasi</a:t>
            </a:r>
            <a:r>
              <a:rPr lang="en-US" sz="2200" dirty="0"/>
              <a:t> </a:t>
            </a:r>
            <a:r>
              <a:rPr lang="en-US" sz="2200" dirty="0" err="1"/>
              <a:t>seperti</a:t>
            </a:r>
            <a:r>
              <a:rPr lang="en-US" sz="2200" dirty="0"/>
              <a:t> </a:t>
            </a:r>
            <a:r>
              <a:rPr lang="en-US" sz="2200" dirty="0" err="1"/>
              <a:t>sekarang</a:t>
            </a:r>
            <a:r>
              <a:rPr lang="en-US" sz="2200" dirty="0"/>
              <a:t> </a:t>
            </a:r>
            <a:r>
              <a:rPr lang="en-US" sz="2200" dirty="0" err="1"/>
              <a:t>ini</a:t>
            </a:r>
            <a:r>
              <a:rPr lang="en-US" sz="2200" dirty="0"/>
              <a:t>. </a:t>
            </a:r>
            <a:r>
              <a:rPr lang="en-US" sz="2200" dirty="0" err="1"/>
              <a:t>Dalam</a:t>
            </a:r>
            <a:r>
              <a:rPr lang="en-US" sz="2200" dirty="0"/>
              <a:t> </a:t>
            </a:r>
            <a:r>
              <a:rPr lang="en-US" sz="2200" dirty="0" err="1"/>
              <a:t>perluasan</a:t>
            </a:r>
            <a:r>
              <a:rPr lang="en-US" sz="2200" dirty="0"/>
              <a:t> </a:t>
            </a:r>
            <a:r>
              <a:rPr lang="en-US" sz="2200" dirty="0" err="1"/>
              <a:t>tersebut</a:t>
            </a:r>
            <a:r>
              <a:rPr lang="en-US" sz="2200" dirty="0"/>
              <a:t>, Masjid </a:t>
            </a:r>
            <a:r>
              <a:rPr lang="en-US" sz="2200" dirty="0" err="1"/>
              <a:t>Agung</a:t>
            </a:r>
            <a:r>
              <a:rPr lang="en-US" sz="2200" dirty="0"/>
              <a:t> </a:t>
            </a:r>
            <a:r>
              <a:rPr lang="en-US" sz="2200" dirty="0" err="1"/>
              <a:t>menggunakan</a:t>
            </a:r>
            <a:r>
              <a:rPr lang="en-US" sz="2200" dirty="0"/>
              <a:t> </a:t>
            </a:r>
            <a:r>
              <a:rPr lang="en-US" sz="2200" dirty="0" err="1"/>
              <a:t>tanah</a:t>
            </a:r>
            <a:r>
              <a:rPr lang="en-US" sz="2200" dirty="0"/>
              <a:t> </a:t>
            </a:r>
            <a:r>
              <a:rPr lang="en-US" sz="2200" dirty="0" err="1"/>
              <a:t>wakaf</a:t>
            </a:r>
            <a:r>
              <a:rPr lang="en-US" sz="2200" dirty="0"/>
              <a:t> yang </a:t>
            </a:r>
            <a:r>
              <a:rPr lang="en-US" sz="2200" dirty="0" err="1"/>
              <a:t>dimiliki</a:t>
            </a:r>
            <a:r>
              <a:rPr lang="en-US" sz="2200" dirty="0"/>
              <a:t> </a:t>
            </a:r>
            <a:r>
              <a:rPr lang="en-US" sz="2200" dirty="0" err="1"/>
              <a:t>oleh</a:t>
            </a:r>
            <a:r>
              <a:rPr lang="en-US" sz="2200" dirty="0"/>
              <a:t> </a:t>
            </a:r>
            <a:r>
              <a:rPr lang="en-US" sz="2200" dirty="0" err="1"/>
              <a:t>lebih</a:t>
            </a:r>
            <a:r>
              <a:rPr lang="en-US" sz="2200" dirty="0"/>
              <a:t> </a:t>
            </a:r>
            <a:r>
              <a:rPr lang="en-US" sz="2200" dirty="0" err="1"/>
              <a:t>dari</a:t>
            </a:r>
            <a:r>
              <a:rPr lang="en-US" sz="2200" dirty="0"/>
              <a:t> </a:t>
            </a:r>
            <a:r>
              <a:rPr lang="en-US" sz="2200" dirty="0" err="1"/>
              <a:t>satu</a:t>
            </a:r>
            <a:r>
              <a:rPr lang="en-US" sz="2200" dirty="0"/>
              <a:t> orang, yang </a:t>
            </a:r>
            <a:r>
              <a:rPr lang="en-US" sz="2200" dirty="0" err="1"/>
              <a:t>diantaranya</a:t>
            </a:r>
            <a:r>
              <a:rPr lang="en-US" sz="2200" dirty="0"/>
              <a:t> </a:t>
            </a:r>
            <a:r>
              <a:rPr lang="en-US" sz="2200" dirty="0" err="1"/>
              <a:t>adalah</a:t>
            </a:r>
            <a:r>
              <a:rPr lang="en-US" sz="2200" dirty="0"/>
              <a:t>  </a:t>
            </a:r>
            <a:r>
              <a:rPr lang="en-US" sz="2200" dirty="0" err="1"/>
              <a:t>milik</a:t>
            </a:r>
            <a:r>
              <a:rPr lang="en-US" sz="2200" dirty="0"/>
              <a:t> KH </a:t>
            </a:r>
            <a:r>
              <a:rPr lang="en-US" sz="2200" dirty="0" err="1"/>
              <a:t>Anas</a:t>
            </a:r>
            <a:r>
              <a:rPr lang="en-US" sz="2200" dirty="0"/>
              <a:t> </a:t>
            </a:r>
            <a:r>
              <a:rPr lang="en-US" sz="2200" dirty="0" err="1"/>
              <a:t>Mahfudz</a:t>
            </a:r>
            <a:r>
              <a:rPr lang="en-US" sz="2200" dirty="0"/>
              <a:t> yang </a:t>
            </a:r>
            <a:r>
              <a:rPr lang="en-US" sz="2200" dirty="0" err="1"/>
              <a:t>kemudian</a:t>
            </a:r>
            <a:r>
              <a:rPr lang="en-US" sz="2200" dirty="0"/>
              <a:t> </a:t>
            </a:r>
            <a:r>
              <a:rPr lang="en-US" sz="2200" dirty="0" err="1"/>
              <a:t>namanya</a:t>
            </a:r>
            <a:r>
              <a:rPr lang="en-US" sz="2200" dirty="0"/>
              <a:t> </a:t>
            </a:r>
            <a:r>
              <a:rPr lang="en-US" sz="2200" dirty="0" err="1"/>
              <a:t>diabadikan</a:t>
            </a:r>
            <a:r>
              <a:rPr lang="en-US" sz="2200" dirty="0"/>
              <a:t> </a:t>
            </a:r>
            <a:r>
              <a:rPr lang="en-US" sz="2200" dirty="0" err="1"/>
              <a:t>sebagai</a:t>
            </a:r>
            <a:r>
              <a:rPr lang="en-US" sz="2200" dirty="0"/>
              <a:t> </a:t>
            </a:r>
            <a:r>
              <a:rPr lang="en-US" sz="2200" dirty="0" err="1"/>
              <a:t>nama</a:t>
            </a:r>
            <a:r>
              <a:rPr lang="en-US" sz="2200" dirty="0"/>
              <a:t> Masjid </a:t>
            </a:r>
            <a:r>
              <a:rPr lang="en-US" sz="2200" dirty="0" err="1"/>
              <a:t>tersebut</a:t>
            </a:r>
            <a:r>
              <a:rPr lang="en-US" sz="2200" dirty="0"/>
              <a:t>.</a:t>
            </a:r>
            <a:endParaRPr lang="id-ID" sz="2200" dirty="0"/>
          </a:p>
          <a:p>
            <a:pPr>
              <a:lnSpc>
                <a:spcPct val="110000"/>
              </a:lnSpc>
            </a:pPr>
            <a:endParaRPr lang="id-ID" sz="2200" dirty="0"/>
          </a:p>
        </p:txBody>
      </p:sp>
      <p:sp>
        <p:nvSpPr>
          <p:cNvPr id="5" name="Right Arrow 4">
            <a:hlinkClick r:id="" action="ppaction://hlinkshowjump?jump=nextslide"/>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Action Button: Home 6">
            <a:hlinkClick r:id="rId2"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Action Button: Movie 8">
            <a:hlinkClick r:id="rId3" action="ppaction://hlinksldjump" highlightClick="1"/>
          </p:cNvPr>
          <p:cNvSpPr/>
          <p:nvPr/>
        </p:nvSpPr>
        <p:spPr>
          <a:xfrm>
            <a:off x="10031104" y="1359468"/>
            <a:ext cx="709684" cy="549194"/>
          </a:xfrm>
          <a:prstGeom prst="actionButtonMovi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d-ID"/>
          </a:p>
        </p:txBody>
      </p:sp>
      <p:sp>
        <p:nvSpPr>
          <p:cNvPr id="4" name="Oval 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44787935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to="" calcmode="lin" valueType="num">
                                      <p:cBhvr>
                                        <p:cTn id="11"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lstStyle/>
          <a:p>
            <a:r>
              <a:rPr lang="en-US" b="1" dirty="0" smtClean="0"/>
              <a:t>WAKAF</a:t>
            </a:r>
            <a:endParaRPr lang="id-ID" b="1" dirty="0"/>
          </a:p>
        </p:txBody>
      </p:sp>
      <p:sp>
        <p:nvSpPr>
          <p:cNvPr id="3" name="Subtitle 2"/>
          <p:cNvSpPr>
            <a:spLocks noGrp="1"/>
          </p:cNvSpPr>
          <p:nvPr>
            <p:ph type="subTitle" idx="1"/>
          </p:nvPr>
        </p:nvSpPr>
        <p:spPr/>
        <p:txBody>
          <a:bodyPr/>
          <a:lstStyle/>
          <a:p>
            <a:r>
              <a:rPr lang="en-US" b="1" dirty="0" err="1" smtClean="0"/>
              <a:t>Kelompok</a:t>
            </a:r>
            <a:r>
              <a:rPr lang="en-US" b="1" dirty="0" smtClean="0"/>
              <a:t> 2</a:t>
            </a:r>
            <a:br>
              <a:rPr lang="en-US" b="1" dirty="0" smtClean="0"/>
            </a:br>
            <a:r>
              <a:rPr lang="en-US" b="1" dirty="0" smtClean="0"/>
              <a:t>X MIA 5</a:t>
            </a:r>
            <a:endParaRPr lang="id-ID" b="1" dirty="0"/>
          </a:p>
        </p:txBody>
      </p:sp>
      <p:sp>
        <p:nvSpPr>
          <p:cNvPr id="4" name="Rounded Rectangle 3">
            <a:hlinkClick r:id="rId2" action="ppaction://hlinksldjump"/>
          </p:cNvPr>
          <p:cNvSpPr/>
          <p:nvPr/>
        </p:nvSpPr>
        <p:spPr>
          <a:xfrm>
            <a:off x="4863860" y="44408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err="1" smtClean="0"/>
              <a:t>Nama</a:t>
            </a:r>
            <a:r>
              <a:rPr lang="en-US" dirty="0" smtClean="0"/>
              <a:t> </a:t>
            </a:r>
            <a:r>
              <a:rPr lang="en-US" dirty="0" err="1" smtClean="0"/>
              <a:t>Anggota</a:t>
            </a:r>
            <a:endParaRPr lang="id-ID" dirty="0"/>
          </a:p>
        </p:txBody>
      </p:sp>
      <p:sp>
        <p:nvSpPr>
          <p:cNvPr id="5" name="Right Arrow 4">
            <a:hlinkClick r:id="rId3" action="ppaction://hlinksldjump"/>
          </p:cNvPr>
          <p:cNvSpPr/>
          <p:nvPr/>
        </p:nvSpPr>
        <p:spPr>
          <a:xfrm>
            <a:off x="9103057" y="4844955"/>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6" name="Rectangle 5"/>
          <p:cNvSpPr/>
          <p:nvPr/>
        </p:nvSpPr>
        <p:spPr>
          <a:xfrm>
            <a:off x="2739223" y="764589"/>
            <a:ext cx="6722015" cy="5031094"/>
          </a:xfrm>
          <a:prstGeom prst="rect">
            <a:avLst/>
          </a:prstGeom>
          <a:blipFill dpi="0" rotWithShape="1">
            <a:blip r:embed="rId4">
              <a:alphaModFix amt="79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2000" b="1" dirty="0" smtClean="0">
              <a:solidFill>
                <a:schemeClr val="bg1"/>
              </a:solidFill>
            </a:endParaRPr>
          </a:p>
          <a:p>
            <a:pPr algn="ctr"/>
            <a:r>
              <a:rPr lang="en-US" sz="2000" b="1" dirty="0" smtClean="0">
                <a:solidFill>
                  <a:schemeClr val="bg1"/>
                </a:solidFill>
              </a:rPr>
              <a:t>Ahmad </a:t>
            </a:r>
            <a:r>
              <a:rPr lang="en-US" sz="2000" b="1" dirty="0" err="1" smtClean="0">
                <a:solidFill>
                  <a:schemeClr val="bg1"/>
                </a:solidFill>
              </a:rPr>
              <a:t>Mismarul</a:t>
            </a:r>
            <a:r>
              <a:rPr lang="en-US" sz="2000" b="1" dirty="0" smtClean="0">
                <a:solidFill>
                  <a:schemeClr val="bg1"/>
                </a:solidFill>
              </a:rPr>
              <a:t> </a:t>
            </a:r>
            <a:r>
              <a:rPr lang="en-US" sz="2000" b="1" dirty="0" err="1" smtClean="0">
                <a:solidFill>
                  <a:schemeClr val="bg1"/>
                </a:solidFill>
              </a:rPr>
              <a:t>Alam</a:t>
            </a:r>
            <a:endParaRPr lang="en-US" sz="2000" b="1" dirty="0" smtClean="0">
              <a:solidFill>
                <a:schemeClr val="bg1"/>
              </a:solidFill>
            </a:endParaRPr>
          </a:p>
          <a:p>
            <a:pPr algn="ctr"/>
            <a:r>
              <a:rPr lang="en-US" sz="2000" b="1" dirty="0" err="1" smtClean="0">
                <a:solidFill>
                  <a:schemeClr val="bg1"/>
                </a:solidFill>
              </a:rPr>
              <a:t>Alfi</a:t>
            </a:r>
            <a:r>
              <a:rPr lang="en-US" sz="2000" b="1" dirty="0" smtClean="0">
                <a:solidFill>
                  <a:schemeClr val="bg1"/>
                </a:solidFill>
              </a:rPr>
              <a:t> </a:t>
            </a:r>
            <a:r>
              <a:rPr lang="en-US" sz="2000" b="1" dirty="0" err="1" smtClean="0">
                <a:solidFill>
                  <a:schemeClr val="bg1"/>
                </a:solidFill>
              </a:rPr>
              <a:t>Musyaffa</a:t>
            </a:r>
            <a:r>
              <a:rPr lang="en-US" sz="2000" b="1" dirty="0" smtClean="0">
                <a:solidFill>
                  <a:schemeClr val="bg1"/>
                </a:solidFill>
              </a:rPr>
              <a:t> </a:t>
            </a:r>
            <a:r>
              <a:rPr lang="en-US" sz="2000" b="1" dirty="0" err="1" smtClean="0">
                <a:solidFill>
                  <a:schemeClr val="bg1"/>
                </a:solidFill>
              </a:rPr>
              <a:t>Ghossa</a:t>
            </a:r>
            <a:endParaRPr lang="en-US" sz="2000" b="1" dirty="0" smtClean="0">
              <a:solidFill>
                <a:schemeClr val="bg1"/>
              </a:solidFill>
            </a:endParaRPr>
          </a:p>
          <a:p>
            <a:pPr algn="ctr"/>
            <a:r>
              <a:rPr lang="en-US" sz="2000" b="1" dirty="0" err="1" smtClean="0">
                <a:solidFill>
                  <a:schemeClr val="bg1"/>
                </a:solidFill>
              </a:rPr>
              <a:t>Anggi</a:t>
            </a:r>
            <a:r>
              <a:rPr lang="en-US" sz="2000" b="1" dirty="0" smtClean="0">
                <a:solidFill>
                  <a:schemeClr val="bg1"/>
                </a:solidFill>
              </a:rPr>
              <a:t> </a:t>
            </a:r>
            <a:r>
              <a:rPr lang="en-US" sz="2000" b="1" dirty="0" err="1" smtClean="0">
                <a:solidFill>
                  <a:schemeClr val="bg1"/>
                </a:solidFill>
              </a:rPr>
              <a:t>Adi</a:t>
            </a:r>
            <a:r>
              <a:rPr lang="en-US" sz="2000" b="1" dirty="0" smtClean="0">
                <a:solidFill>
                  <a:schemeClr val="bg1"/>
                </a:solidFill>
              </a:rPr>
              <a:t> </a:t>
            </a:r>
            <a:r>
              <a:rPr lang="en-US" sz="2000" b="1" dirty="0" err="1" smtClean="0">
                <a:solidFill>
                  <a:schemeClr val="bg1"/>
                </a:solidFill>
              </a:rPr>
              <a:t>Pratama</a:t>
            </a:r>
            <a:endParaRPr lang="en-US" sz="2000" b="1" dirty="0" smtClean="0">
              <a:solidFill>
                <a:schemeClr val="bg1"/>
              </a:solidFill>
            </a:endParaRPr>
          </a:p>
          <a:p>
            <a:pPr algn="ctr"/>
            <a:r>
              <a:rPr lang="en-US" sz="2000" b="1" dirty="0" err="1" smtClean="0">
                <a:solidFill>
                  <a:schemeClr val="bg1"/>
                </a:solidFill>
              </a:rPr>
              <a:t>Danang</a:t>
            </a:r>
            <a:r>
              <a:rPr lang="en-US" sz="2000" b="1" dirty="0" smtClean="0">
                <a:solidFill>
                  <a:schemeClr val="bg1"/>
                </a:solidFill>
              </a:rPr>
              <a:t> Iqbal</a:t>
            </a:r>
          </a:p>
          <a:p>
            <a:pPr algn="ctr"/>
            <a:r>
              <a:rPr lang="en-US" sz="2000" b="1" dirty="0" err="1" smtClean="0">
                <a:solidFill>
                  <a:schemeClr val="bg1"/>
                </a:solidFill>
              </a:rPr>
              <a:t>Dendro</a:t>
            </a:r>
            <a:r>
              <a:rPr lang="en-US" sz="2000" b="1" dirty="0" smtClean="0">
                <a:solidFill>
                  <a:schemeClr val="bg1"/>
                </a:solidFill>
              </a:rPr>
              <a:t> </a:t>
            </a:r>
            <a:r>
              <a:rPr lang="en-US" sz="2000" b="1" dirty="0" err="1" smtClean="0">
                <a:solidFill>
                  <a:schemeClr val="bg1"/>
                </a:solidFill>
              </a:rPr>
              <a:t>Suryangga</a:t>
            </a:r>
            <a:r>
              <a:rPr lang="en-US" sz="2000" b="1" dirty="0" smtClean="0">
                <a:solidFill>
                  <a:schemeClr val="bg1"/>
                </a:solidFill>
              </a:rPr>
              <a:t> B.</a:t>
            </a:r>
          </a:p>
          <a:p>
            <a:pPr algn="ctr"/>
            <a:r>
              <a:rPr lang="en-US" sz="2000" b="1" dirty="0" err="1" smtClean="0">
                <a:solidFill>
                  <a:schemeClr val="bg1"/>
                </a:solidFill>
              </a:rPr>
              <a:t>Farkhan</a:t>
            </a:r>
            <a:r>
              <a:rPr lang="en-US" sz="2000" b="1" dirty="0" smtClean="0">
                <a:solidFill>
                  <a:schemeClr val="bg1"/>
                </a:solidFill>
              </a:rPr>
              <a:t> </a:t>
            </a:r>
            <a:r>
              <a:rPr lang="en-US" sz="2000" b="1" dirty="0" err="1" smtClean="0">
                <a:solidFill>
                  <a:schemeClr val="bg1"/>
                </a:solidFill>
              </a:rPr>
              <a:t>Azmi</a:t>
            </a:r>
            <a:endParaRPr lang="en-US" sz="2000" b="1" dirty="0" smtClean="0">
              <a:solidFill>
                <a:schemeClr val="bg1"/>
              </a:solidFill>
            </a:endParaRPr>
          </a:p>
          <a:p>
            <a:pPr algn="ctr"/>
            <a:r>
              <a:rPr lang="en-US" sz="2000" b="1" dirty="0" smtClean="0">
                <a:solidFill>
                  <a:schemeClr val="bg1"/>
                </a:solidFill>
              </a:rPr>
              <a:t>Imam </a:t>
            </a:r>
            <a:r>
              <a:rPr lang="en-US" sz="2000" b="1" dirty="0" err="1" smtClean="0">
                <a:solidFill>
                  <a:schemeClr val="bg1"/>
                </a:solidFill>
              </a:rPr>
              <a:t>Muzayin</a:t>
            </a:r>
            <a:endParaRPr lang="en-US" sz="2000" b="1" dirty="0" smtClean="0">
              <a:solidFill>
                <a:schemeClr val="bg1"/>
              </a:solidFill>
            </a:endParaRPr>
          </a:p>
          <a:p>
            <a:pPr algn="ctr"/>
            <a:r>
              <a:rPr lang="en-US" sz="2000" b="1" dirty="0" smtClean="0">
                <a:solidFill>
                  <a:schemeClr val="bg1"/>
                </a:solidFill>
              </a:rPr>
              <a:t>Keegan </a:t>
            </a:r>
            <a:r>
              <a:rPr lang="en-US" sz="2000" b="1" dirty="0" err="1" smtClean="0">
                <a:solidFill>
                  <a:schemeClr val="bg1"/>
                </a:solidFill>
              </a:rPr>
              <a:t>Aviego</a:t>
            </a:r>
            <a:r>
              <a:rPr lang="en-US" sz="2000" b="1" dirty="0" smtClean="0">
                <a:solidFill>
                  <a:schemeClr val="bg1"/>
                </a:solidFill>
              </a:rPr>
              <a:t> H.</a:t>
            </a:r>
          </a:p>
          <a:p>
            <a:pPr algn="ctr"/>
            <a:r>
              <a:rPr lang="en-US" sz="2000" b="1" dirty="0" smtClean="0">
                <a:solidFill>
                  <a:schemeClr val="bg1"/>
                </a:solidFill>
              </a:rPr>
              <a:t>M. </a:t>
            </a:r>
            <a:r>
              <a:rPr lang="en-US" sz="2000" b="1" dirty="0" err="1" smtClean="0">
                <a:solidFill>
                  <a:schemeClr val="bg1"/>
                </a:solidFill>
              </a:rPr>
              <a:t>Dwi</a:t>
            </a:r>
            <a:r>
              <a:rPr lang="en-US" sz="2000" b="1" dirty="0" smtClean="0">
                <a:solidFill>
                  <a:schemeClr val="bg1"/>
                </a:solidFill>
              </a:rPr>
              <a:t> </a:t>
            </a:r>
            <a:r>
              <a:rPr lang="en-US" sz="2000" b="1" dirty="0" err="1" smtClean="0">
                <a:solidFill>
                  <a:schemeClr val="bg1"/>
                </a:solidFill>
              </a:rPr>
              <a:t>Arifianto</a:t>
            </a:r>
            <a:endParaRPr lang="en-US" sz="2000" b="1" dirty="0" smtClean="0">
              <a:solidFill>
                <a:schemeClr val="bg1"/>
              </a:solidFill>
            </a:endParaRPr>
          </a:p>
          <a:p>
            <a:pPr algn="ctr"/>
            <a:r>
              <a:rPr lang="en-US" sz="2000" b="1" dirty="0" err="1" smtClean="0">
                <a:solidFill>
                  <a:schemeClr val="bg1"/>
                </a:solidFill>
              </a:rPr>
              <a:t>Naufal</a:t>
            </a:r>
            <a:r>
              <a:rPr lang="en-US" sz="2000" b="1" dirty="0" smtClean="0">
                <a:solidFill>
                  <a:schemeClr val="bg1"/>
                </a:solidFill>
              </a:rPr>
              <a:t> </a:t>
            </a:r>
            <a:r>
              <a:rPr lang="en-US" sz="2000" b="1" dirty="0" err="1" smtClean="0">
                <a:solidFill>
                  <a:schemeClr val="bg1"/>
                </a:solidFill>
              </a:rPr>
              <a:t>Arif</a:t>
            </a:r>
            <a:r>
              <a:rPr lang="id-ID" sz="2000" b="1" dirty="0" smtClean="0">
                <a:solidFill>
                  <a:schemeClr val="bg1"/>
                </a:solidFill>
              </a:rPr>
              <a:t/>
            </a:r>
            <a:br>
              <a:rPr lang="id-ID" sz="2000" b="1" dirty="0" smtClean="0">
                <a:solidFill>
                  <a:schemeClr val="bg1"/>
                </a:solidFill>
              </a:rPr>
            </a:br>
            <a:r>
              <a:rPr lang="id-ID" sz="2000" b="1" dirty="0" smtClean="0">
                <a:solidFill>
                  <a:schemeClr val="bg1"/>
                </a:solidFill>
              </a:rPr>
              <a:t>Okto Abdillah</a:t>
            </a:r>
            <a:endParaRPr lang="en-US" sz="2000" b="1" dirty="0" smtClean="0">
              <a:solidFill>
                <a:schemeClr val="bg1"/>
              </a:solidFill>
            </a:endParaRPr>
          </a:p>
          <a:p>
            <a:pPr algn="ctr"/>
            <a:r>
              <a:rPr lang="en-US" sz="2000" b="1" dirty="0" err="1" smtClean="0">
                <a:solidFill>
                  <a:schemeClr val="bg1"/>
                </a:solidFill>
              </a:rPr>
              <a:t>Raka</a:t>
            </a:r>
            <a:r>
              <a:rPr lang="en-US" sz="2000" b="1" dirty="0" smtClean="0">
                <a:solidFill>
                  <a:schemeClr val="bg1"/>
                </a:solidFill>
              </a:rPr>
              <a:t> </a:t>
            </a:r>
            <a:r>
              <a:rPr lang="en-US" sz="2000" b="1" dirty="0" err="1" smtClean="0">
                <a:solidFill>
                  <a:schemeClr val="bg1"/>
                </a:solidFill>
              </a:rPr>
              <a:t>Umbu</a:t>
            </a:r>
            <a:r>
              <a:rPr lang="en-US" sz="2000" b="1" dirty="0" smtClean="0">
                <a:solidFill>
                  <a:schemeClr val="bg1"/>
                </a:solidFill>
              </a:rPr>
              <a:t> P.S.</a:t>
            </a:r>
          </a:p>
          <a:p>
            <a:pPr algn="ctr"/>
            <a:endParaRPr lang="en-US" sz="2000" b="1" dirty="0" smtClean="0">
              <a:solidFill>
                <a:schemeClr val="bg1"/>
              </a:solidFill>
            </a:endParaRPr>
          </a:p>
          <a:p>
            <a:pPr algn="ctr"/>
            <a:endParaRPr lang="id-ID" sz="2000" b="1" dirty="0">
              <a:solidFill>
                <a:schemeClr val="bg1"/>
              </a:solidFill>
            </a:endParaRPr>
          </a:p>
        </p:txBody>
      </p:sp>
      <p:sp>
        <p:nvSpPr>
          <p:cNvPr id="7" name="&quot;No&quot; Symbol 6">
            <a:hlinkClick r:id="rId5" action="ppaction://hlinksldjump"/>
          </p:cNvPr>
          <p:cNvSpPr/>
          <p:nvPr/>
        </p:nvSpPr>
        <p:spPr>
          <a:xfrm>
            <a:off x="8898340" y="840188"/>
            <a:ext cx="464024" cy="477672"/>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8" name="Oval 7">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905280985"/>
      </p:ext>
    </p:extLst>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Masjid </a:t>
            </a:r>
            <a:r>
              <a:rPr lang="en-US" b="1" dirty="0" err="1"/>
              <a:t>Agung</a:t>
            </a:r>
            <a:r>
              <a:rPr lang="en-US" b="1" dirty="0"/>
              <a:t> </a:t>
            </a:r>
            <a:r>
              <a:rPr lang="en-US" b="1" dirty="0" err="1"/>
              <a:t>Anas</a:t>
            </a:r>
            <a:r>
              <a:rPr lang="en-US" b="1" dirty="0"/>
              <a:t> </a:t>
            </a:r>
            <a:r>
              <a:rPr lang="en-US" b="1" dirty="0" err="1"/>
              <a:t>Mahfudz</a:t>
            </a:r>
            <a:r>
              <a:rPr lang="en-US" b="1" dirty="0"/>
              <a:t> </a:t>
            </a:r>
            <a:endParaRPr lang="id-ID" b="1" dirty="0"/>
          </a:p>
        </p:txBody>
      </p:sp>
      <p:sp>
        <p:nvSpPr>
          <p:cNvPr id="3" name="Content Placeholder 2"/>
          <p:cNvSpPr>
            <a:spLocks noGrp="1"/>
          </p:cNvSpPr>
          <p:nvPr>
            <p:ph idx="1"/>
          </p:nvPr>
        </p:nvSpPr>
        <p:spPr/>
        <p:txBody>
          <a:bodyPr>
            <a:normAutofit/>
          </a:bodyPr>
          <a:lstStyle/>
          <a:p>
            <a:r>
              <a:rPr lang="en-US" sz="2200" dirty="0" err="1"/>
              <a:t>Nadzir</a:t>
            </a:r>
            <a:r>
              <a:rPr lang="en-US" sz="2200" dirty="0"/>
              <a:t> Masjid </a:t>
            </a:r>
            <a:r>
              <a:rPr lang="en-US" sz="2200" dirty="0" err="1"/>
              <a:t>Anas</a:t>
            </a:r>
            <a:r>
              <a:rPr lang="en-US" sz="2200" dirty="0"/>
              <a:t> </a:t>
            </a:r>
            <a:r>
              <a:rPr lang="en-US" sz="2200" dirty="0" err="1"/>
              <a:t>Mahfudz</a:t>
            </a:r>
            <a:r>
              <a:rPr lang="en-US" sz="2200" dirty="0"/>
              <a:t> </a:t>
            </a:r>
            <a:r>
              <a:rPr lang="en-US" sz="2200" dirty="0" err="1"/>
              <a:t>adalah</a:t>
            </a:r>
            <a:r>
              <a:rPr lang="en-US" sz="2200" dirty="0"/>
              <a:t> </a:t>
            </a:r>
            <a:r>
              <a:rPr lang="en-US" sz="2200" dirty="0" err="1"/>
              <a:t>berasal</a:t>
            </a:r>
            <a:r>
              <a:rPr lang="en-US" sz="2200" dirty="0"/>
              <a:t> para </a:t>
            </a:r>
            <a:r>
              <a:rPr lang="en-US" sz="2200" dirty="0" err="1"/>
              <a:t>ta’mir</a:t>
            </a:r>
            <a:r>
              <a:rPr lang="en-US" sz="2200" dirty="0"/>
              <a:t> Masjid. </a:t>
            </a:r>
            <a:r>
              <a:rPr lang="en-US" sz="2200" dirty="0" err="1"/>
              <a:t>Sistem</a:t>
            </a:r>
            <a:r>
              <a:rPr lang="en-US" sz="2200" dirty="0"/>
              <a:t> </a:t>
            </a:r>
            <a:r>
              <a:rPr lang="en-US" sz="2200" dirty="0" err="1"/>
              <a:t>pergantian</a:t>
            </a:r>
            <a:r>
              <a:rPr lang="en-US" sz="2200" dirty="0"/>
              <a:t> </a:t>
            </a:r>
            <a:r>
              <a:rPr lang="en-US" sz="2200" dirty="0" err="1"/>
              <a:t>ketua</a:t>
            </a:r>
            <a:r>
              <a:rPr lang="en-US" sz="2200" dirty="0"/>
              <a:t> </a:t>
            </a:r>
            <a:r>
              <a:rPr lang="en-US" sz="2200" dirty="0" err="1"/>
              <a:t>ta’mir</a:t>
            </a:r>
            <a:r>
              <a:rPr lang="en-US" sz="2200" dirty="0"/>
              <a:t> </a:t>
            </a:r>
            <a:r>
              <a:rPr lang="en-US" sz="2200" dirty="0" err="1"/>
              <a:t>adalah</a:t>
            </a:r>
            <a:r>
              <a:rPr lang="en-US" sz="2200" dirty="0"/>
              <a:t> </a:t>
            </a:r>
            <a:r>
              <a:rPr lang="en-US" sz="2200" dirty="0" err="1"/>
              <a:t>ketua</a:t>
            </a:r>
            <a:r>
              <a:rPr lang="en-US" sz="2200" dirty="0"/>
              <a:t> lama </a:t>
            </a:r>
            <a:r>
              <a:rPr lang="en-US" sz="2200" dirty="0" err="1"/>
              <a:t>akan</a:t>
            </a:r>
            <a:r>
              <a:rPr lang="en-US" sz="2200" dirty="0"/>
              <a:t> </a:t>
            </a:r>
            <a:r>
              <a:rPr lang="en-US" sz="2200" dirty="0" err="1"/>
              <a:t>diganti</a:t>
            </a:r>
            <a:r>
              <a:rPr lang="en-US" sz="2200" dirty="0"/>
              <a:t> </a:t>
            </a:r>
            <a:r>
              <a:rPr lang="en-US" sz="2200" dirty="0" err="1"/>
              <a:t>bilamana</a:t>
            </a:r>
            <a:r>
              <a:rPr lang="en-US" sz="2200" dirty="0"/>
              <a:t> </a:t>
            </a:r>
            <a:r>
              <a:rPr lang="en-US" sz="2200" dirty="0" err="1"/>
              <a:t>beliau</a:t>
            </a:r>
            <a:r>
              <a:rPr lang="en-US" sz="2200" dirty="0"/>
              <a:t> </a:t>
            </a:r>
            <a:r>
              <a:rPr lang="en-US" sz="2200" dirty="0" err="1"/>
              <a:t>sudah</a:t>
            </a:r>
            <a:r>
              <a:rPr lang="en-US" sz="2200" dirty="0"/>
              <a:t> </a:t>
            </a:r>
            <a:r>
              <a:rPr lang="en-US" sz="2200" dirty="0" err="1"/>
              <a:t>wafat</a:t>
            </a:r>
            <a:r>
              <a:rPr lang="en-US" sz="2200" dirty="0"/>
              <a:t>, </a:t>
            </a:r>
            <a:r>
              <a:rPr lang="en-US" sz="2200" dirty="0" err="1"/>
              <a:t>kemudian</a:t>
            </a:r>
            <a:r>
              <a:rPr lang="en-US" sz="2200" dirty="0"/>
              <a:t> </a:t>
            </a:r>
            <a:r>
              <a:rPr lang="en-US" sz="2200" dirty="0" err="1"/>
              <a:t>barulah</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Namun</a:t>
            </a:r>
            <a:r>
              <a:rPr lang="en-US" sz="2200" dirty="0"/>
              <a:t> </a:t>
            </a:r>
            <a:r>
              <a:rPr lang="en-US" sz="2200" dirty="0" err="1"/>
              <a:t>mulai</a:t>
            </a:r>
            <a:r>
              <a:rPr lang="en-US" sz="2200" dirty="0"/>
              <a:t> </a:t>
            </a:r>
            <a:r>
              <a:rPr lang="en-US" sz="2200" dirty="0" err="1"/>
              <a:t>tahun</a:t>
            </a:r>
            <a:r>
              <a:rPr lang="en-US" sz="2200" dirty="0"/>
              <a:t> 2008, </a:t>
            </a:r>
            <a:r>
              <a:rPr lang="en-US" sz="2200" dirty="0" err="1"/>
              <a:t>ketua</a:t>
            </a:r>
            <a:r>
              <a:rPr lang="en-US" sz="2200" dirty="0"/>
              <a:t> </a:t>
            </a:r>
            <a:r>
              <a:rPr lang="en-US" sz="2200" dirty="0" err="1"/>
              <a:t>ta’mir</a:t>
            </a:r>
            <a:r>
              <a:rPr lang="en-US" sz="2200" dirty="0"/>
              <a:t> </a:t>
            </a:r>
            <a:r>
              <a:rPr lang="en-US" sz="2200" dirty="0" err="1"/>
              <a:t>hanya</a:t>
            </a:r>
            <a:r>
              <a:rPr lang="en-US" sz="2200" dirty="0"/>
              <a:t> </a:t>
            </a:r>
            <a:r>
              <a:rPr lang="en-US" sz="2200" dirty="0" err="1"/>
              <a:t>bertugas</a:t>
            </a:r>
            <a:r>
              <a:rPr lang="en-US" sz="2200" dirty="0"/>
              <a:t> </a:t>
            </a:r>
            <a:r>
              <a:rPr lang="en-US" sz="2200" dirty="0" err="1"/>
              <a:t>selama</a:t>
            </a:r>
            <a:r>
              <a:rPr lang="en-US" sz="2200" dirty="0"/>
              <a:t> 5 </a:t>
            </a:r>
            <a:r>
              <a:rPr lang="en-US" sz="2200" dirty="0" err="1"/>
              <a:t>tahun</a:t>
            </a:r>
            <a:r>
              <a:rPr lang="en-US" sz="2200" dirty="0"/>
              <a:t>, </a:t>
            </a:r>
            <a:r>
              <a:rPr lang="en-US" sz="2200" dirty="0" err="1"/>
              <a:t>kemudian</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Saat</a:t>
            </a:r>
            <a:r>
              <a:rPr lang="en-US" sz="2200" dirty="0"/>
              <a:t> </a:t>
            </a:r>
            <a:r>
              <a:rPr lang="en-US" sz="2200" dirty="0" err="1"/>
              <a:t>ini</a:t>
            </a:r>
            <a:r>
              <a:rPr lang="en-US" sz="2200" dirty="0"/>
              <a:t>, </a:t>
            </a:r>
            <a:r>
              <a:rPr lang="en-US" sz="2200" dirty="0" err="1"/>
              <a:t>nadzir</a:t>
            </a:r>
            <a:r>
              <a:rPr lang="en-US" sz="2200" dirty="0"/>
              <a:t> Masjid </a:t>
            </a:r>
            <a:r>
              <a:rPr lang="en-US" sz="2200" dirty="0" err="1"/>
              <a:t>Agung</a:t>
            </a:r>
            <a:r>
              <a:rPr lang="en-US" sz="2200" dirty="0"/>
              <a:t> </a:t>
            </a:r>
            <a:r>
              <a:rPr lang="en-US" sz="2200" dirty="0" err="1"/>
              <a:t>ada</a:t>
            </a:r>
            <a:r>
              <a:rPr lang="en-US" sz="2200" dirty="0"/>
              <a:t> 6 orang yang </a:t>
            </a:r>
            <a:r>
              <a:rPr lang="en-US" sz="2200" dirty="0" err="1"/>
              <a:t>diketuai</a:t>
            </a:r>
            <a:r>
              <a:rPr lang="en-US" sz="2200" dirty="0"/>
              <a:t> </a:t>
            </a:r>
            <a:r>
              <a:rPr lang="en-US" sz="2200" dirty="0" err="1"/>
              <a:t>oleh</a:t>
            </a:r>
            <a:r>
              <a:rPr lang="en-US" sz="2200" dirty="0"/>
              <a:t> </a:t>
            </a:r>
            <a:r>
              <a:rPr lang="en-US" sz="2200" dirty="0" err="1"/>
              <a:t>anak</a:t>
            </a:r>
            <a:r>
              <a:rPr lang="en-US" sz="2200" dirty="0"/>
              <a:t> KH </a:t>
            </a:r>
            <a:r>
              <a:rPr lang="en-US" sz="2200" dirty="0" err="1"/>
              <a:t>Anas</a:t>
            </a:r>
            <a:r>
              <a:rPr lang="en-US" sz="2200" dirty="0"/>
              <a:t> </a:t>
            </a:r>
            <a:r>
              <a:rPr lang="en-US" sz="2200" dirty="0" err="1"/>
              <a:t>Mahfudz</a:t>
            </a:r>
            <a:r>
              <a:rPr lang="en-US" sz="2200" dirty="0"/>
              <a:t> </a:t>
            </a:r>
            <a:r>
              <a:rPr lang="en-US" sz="2200" dirty="0" err="1"/>
              <a:t>yaitu</a:t>
            </a:r>
            <a:r>
              <a:rPr lang="en-US" sz="2200" dirty="0"/>
              <a:t> KH Gus </a:t>
            </a:r>
            <a:r>
              <a:rPr lang="en-US" sz="2200" dirty="0" err="1"/>
              <a:t>Kahfi</a:t>
            </a:r>
            <a:r>
              <a:rPr lang="en-US" sz="2200" dirty="0"/>
              <a:t>. Masjid </a:t>
            </a:r>
            <a:r>
              <a:rPr lang="en-US" sz="2200" dirty="0" err="1"/>
              <a:t>Agung</a:t>
            </a:r>
            <a:r>
              <a:rPr lang="en-US" sz="2200" dirty="0"/>
              <a:t> </a:t>
            </a:r>
            <a:r>
              <a:rPr lang="en-US" sz="2200" dirty="0" err="1"/>
              <a:t>juga</a:t>
            </a:r>
            <a:r>
              <a:rPr lang="en-US" sz="2200" dirty="0"/>
              <a:t> </a:t>
            </a:r>
            <a:r>
              <a:rPr lang="en-US" sz="2200" dirty="0" err="1"/>
              <a:t>tidak</a:t>
            </a:r>
            <a:r>
              <a:rPr lang="en-US" sz="2200" dirty="0"/>
              <a:t> </a:t>
            </a:r>
            <a:r>
              <a:rPr lang="en-US" sz="2200" dirty="0" err="1"/>
              <a:t>pernah</a:t>
            </a:r>
            <a:r>
              <a:rPr lang="en-US" sz="2200" dirty="0"/>
              <a:t> </a:t>
            </a:r>
            <a:r>
              <a:rPr lang="en-US" sz="2200" dirty="0" err="1"/>
              <a:t>membayar</a:t>
            </a:r>
            <a:r>
              <a:rPr lang="en-US" sz="2200" dirty="0"/>
              <a:t> </a:t>
            </a:r>
            <a:r>
              <a:rPr lang="en-US" sz="2200" dirty="0" err="1"/>
              <a:t>pajak</a:t>
            </a:r>
            <a:r>
              <a:rPr lang="en-US" sz="2200" dirty="0"/>
              <a:t> </a:t>
            </a:r>
            <a:r>
              <a:rPr lang="en-US" sz="2200" dirty="0" err="1"/>
              <a:t>kepada</a:t>
            </a:r>
            <a:r>
              <a:rPr lang="en-US" sz="2200" dirty="0"/>
              <a:t> </a:t>
            </a:r>
            <a:r>
              <a:rPr lang="en-US" sz="2200" dirty="0" err="1"/>
              <a:t>Pemerintah</a:t>
            </a:r>
            <a:r>
              <a:rPr lang="en-US" sz="2200" dirty="0" smtClean="0"/>
              <a:t>. </a:t>
            </a:r>
            <a:endParaRPr lang="id-ID" sz="2200" dirty="0"/>
          </a:p>
        </p:txBody>
      </p:sp>
      <p:sp>
        <p:nvSpPr>
          <p:cNvPr id="4" name="Rounded Rectangle 3">
            <a:hlinkClick r:id="rId2" action="ppaction://hlinksldjump"/>
          </p:cNvPr>
          <p:cNvSpPr/>
          <p:nvPr/>
        </p:nvSpPr>
        <p:spPr>
          <a:xfrm>
            <a:off x="2427381" y="5287861"/>
            <a:ext cx="7337238"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2000" dirty="0" err="1" smtClean="0"/>
              <a:t>Nama-nama</a:t>
            </a:r>
            <a:r>
              <a:rPr lang="en-US" sz="2000" dirty="0" smtClean="0"/>
              <a:t> </a:t>
            </a:r>
            <a:r>
              <a:rPr lang="en-US" sz="2000" dirty="0" err="1"/>
              <a:t>ketua</a:t>
            </a:r>
            <a:r>
              <a:rPr lang="en-US" sz="2000" dirty="0"/>
              <a:t> </a:t>
            </a:r>
            <a:r>
              <a:rPr lang="en-US" sz="2000" dirty="0" err="1"/>
              <a:t>ta’mir</a:t>
            </a:r>
            <a:r>
              <a:rPr lang="en-US" sz="2000" dirty="0"/>
              <a:t> </a:t>
            </a:r>
            <a:r>
              <a:rPr lang="en-US" sz="2000" dirty="0" err="1"/>
              <a:t>sekaligus</a:t>
            </a:r>
            <a:r>
              <a:rPr lang="en-US" sz="2000" dirty="0"/>
              <a:t> </a:t>
            </a:r>
            <a:r>
              <a:rPr lang="en-US" sz="2000" dirty="0" err="1" smtClean="0"/>
              <a:t>Nazhir</a:t>
            </a:r>
            <a:r>
              <a:rPr lang="en-US" sz="2000" dirty="0" smtClean="0"/>
              <a:t> </a:t>
            </a:r>
            <a:r>
              <a:rPr lang="en-US" sz="2000" dirty="0"/>
              <a:t>Masjid </a:t>
            </a:r>
            <a:r>
              <a:rPr lang="en-US" sz="2000" dirty="0" err="1"/>
              <a:t>Agung</a:t>
            </a:r>
            <a:r>
              <a:rPr lang="en-US" sz="2000" dirty="0"/>
              <a:t> </a:t>
            </a:r>
            <a:r>
              <a:rPr lang="en-US" sz="2000" dirty="0" err="1"/>
              <a:t>Anas</a:t>
            </a:r>
            <a:r>
              <a:rPr lang="en-US" sz="2000" dirty="0"/>
              <a:t> </a:t>
            </a:r>
            <a:r>
              <a:rPr lang="en-US" sz="2000" dirty="0" err="1"/>
              <a:t>Mahfudz</a:t>
            </a:r>
            <a:endParaRPr lang="id-ID" sz="2200" dirty="0"/>
          </a:p>
        </p:txBody>
      </p:sp>
      <p:sp>
        <p:nvSpPr>
          <p:cNvPr id="8" name="Action Button: Home 7">
            <a:hlinkClick r:id="rId3"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Left Arrow 8">
            <a:hlinkClick r:id="rId4"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Oval 6">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227640615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to="" calcmode="lin" valueType="num">
                                      <p:cBhvr>
                                        <p:cTn id="11" dur="1" fill="hold"/>
                                        <p:tgtEl>
                                          <p:spTgt spid="3">
                                            <p:txEl>
                                              <p:pRg st="0" end="0"/>
                                            </p:txEl>
                                          </p:spTgt>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to="" calcmode="lin" valueType="num">
                                      <p:cBhvr>
                                        <p:cTn id="15"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ction Button: Home 9">
            <a:hlinkClick r:id="rId2"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p:txBody>
          <a:bodyPr/>
          <a:lstStyle/>
          <a:p>
            <a:r>
              <a:rPr lang="en-US" b="1" dirty="0"/>
              <a:t>Masjid </a:t>
            </a:r>
            <a:r>
              <a:rPr lang="en-US" b="1" dirty="0" err="1"/>
              <a:t>Agung</a:t>
            </a:r>
            <a:r>
              <a:rPr lang="en-US" b="1" dirty="0"/>
              <a:t> </a:t>
            </a:r>
            <a:r>
              <a:rPr lang="en-US" b="1" dirty="0" err="1"/>
              <a:t>Anas</a:t>
            </a:r>
            <a:r>
              <a:rPr lang="en-US" b="1" dirty="0"/>
              <a:t> </a:t>
            </a:r>
            <a:r>
              <a:rPr lang="en-US" b="1" dirty="0" err="1"/>
              <a:t>Mahfudz</a:t>
            </a:r>
            <a:r>
              <a:rPr lang="en-US" b="1" dirty="0"/>
              <a:t> </a:t>
            </a:r>
            <a:endParaRPr lang="id-ID" b="1" dirty="0"/>
          </a:p>
        </p:txBody>
      </p:sp>
      <p:sp>
        <p:nvSpPr>
          <p:cNvPr id="3" name="Content Placeholder 2"/>
          <p:cNvSpPr>
            <a:spLocks noGrp="1"/>
          </p:cNvSpPr>
          <p:nvPr>
            <p:ph idx="1"/>
          </p:nvPr>
        </p:nvSpPr>
        <p:spPr/>
        <p:txBody>
          <a:bodyPr>
            <a:normAutofit/>
          </a:bodyPr>
          <a:lstStyle/>
          <a:p>
            <a:r>
              <a:rPr lang="en-US" sz="2200" dirty="0" err="1"/>
              <a:t>Nadzir</a:t>
            </a:r>
            <a:r>
              <a:rPr lang="en-US" sz="2200" dirty="0"/>
              <a:t> Masjid </a:t>
            </a:r>
            <a:r>
              <a:rPr lang="en-US" sz="2200" dirty="0" err="1"/>
              <a:t>Anas</a:t>
            </a:r>
            <a:r>
              <a:rPr lang="en-US" sz="2200" dirty="0"/>
              <a:t> </a:t>
            </a:r>
            <a:r>
              <a:rPr lang="en-US" sz="2200" dirty="0" err="1"/>
              <a:t>Mahfudz</a:t>
            </a:r>
            <a:r>
              <a:rPr lang="en-US" sz="2200" dirty="0"/>
              <a:t> </a:t>
            </a:r>
            <a:r>
              <a:rPr lang="en-US" sz="2200" dirty="0" err="1"/>
              <a:t>adalah</a:t>
            </a:r>
            <a:r>
              <a:rPr lang="en-US" sz="2200" dirty="0"/>
              <a:t> </a:t>
            </a:r>
            <a:r>
              <a:rPr lang="en-US" sz="2200" dirty="0" err="1"/>
              <a:t>berasal</a:t>
            </a:r>
            <a:r>
              <a:rPr lang="en-US" sz="2200" dirty="0"/>
              <a:t> para </a:t>
            </a:r>
            <a:r>
              <a:rPr lang="en-US" sz="2200" dirty="0" err="1"/>
              <a:t>ta’mir</a:t>
            </a:r>
            <a:r>
              <a:rPr lang="en-US" sz="2200" dirty="0"/>
              <a:t> Masjid. </a:t>
            </a:r>
            <a:r>
              <a:rPr lang="en-US" sz="2200" dirty="0" err="1"/>
              <a:t>Sistem</a:t>
            </a:r>
            <a:r>
              <a:rPr lang="en-US" sz="2200" dirty="0"/>
              <a:t> </a:t>
            </a:r>
            <a:r>
              <a:rPr lang="en-US" sz="2200" dirty="0" err="1"/>
              <a:t>pergantian</a:t>
            </a:r>
            <a:r>
              <a:rPr lang="en-US" sz="2200" dirty="0"/>
              <a:t> </a:t>
            </a:r>
            <a:r>
              <a:rPr lang="en-US" sz="2200" dirty="0" err="1"/>
              <a:t>ketua</a:t>
            </a:r>
            <a:r>
              <a:rPr lang="en-US" sz="2200" dirty="0"/>
              <a:t> </a:t>
            </a:r>
            <a:r>
              <a:rPr lang="en-US" sz="2200" dirty="0" err="1"/>
              <a:t>ta’mir</a:t>
            </a:r>
            <a:r>
              <a:rPr lang="en-US" sz="2200" dirty="0"/>
              <a:t> </a:t>
            </a:r>
            <a:r>
              <a:rPr lang="en-US" sz="2200" dirty="0" err="1"/>
              <a:t>adalah</a:t>
            </a:r>
            <a:r>
              <a:rPr lang="en-US" sz="2200" dirty="0"/>
              <a:t> </a:t>
            </a:r>
            <a:r>
              <a:rPr lang="en-US" sz="2200" dirty="0" err="1"/>
              <a:t>ketua</a:t>
            </a:r>
            <a:r>
              <a:rPr lang="en-US" sz="2200" dirty="0"/>
              <a:t> lama </a:t>
            </a:r>
            <a:r>
              <a:rPr lang="en-US" sz="2200" dirty="0" err="1"/>
              <a:t>akan</a:t>
            </a:r>
            <a:r>
              <a:rPr lang="en-US" sz="2200" dirty="0"/>
              <a:t> </a:t>
            </a:r>
            <a:r>
              <a:rPr lang="en-US" sz="2200" dirty="0" err="1"/>
              <a:t>diganti</a:t>
            </a:r>
            <a:r>
              <a:rPr lang="en-US" sz="2200" dirty="0"/>
              <a:t> </a:t>
            </a:r>
            <a:r>
              <a:rPr lang="en-US" sz="2200" dirty="0" err="1"/>
              <a:t>bilamana</a:t>
            </a:r>
            <a:r>
              <a:rPr lang="en-US" sz="2200" dirty="0"/>
              <a:t> </a:t>
            </a:r>
            <a:r>
              <a:rPr lang="en-US" sz="2200" dirty="0" err="1"/>
              <a:t>beliau</a:t>
            </a:r>
            <a:r>
              <a:rPr lang="en-US" sz="2200" dirty="0"/>
              <a:t> </a:t>
            </a:r>
            <a:r>
              <a:rPr lang="en-US" sz="2200" dirty="0" err="1"/>
              <a:t>sudah</a:t>
            </a:r>
            <a:r>
              <a:rPr lang="en-US" sz="2200" dirty="0"/>
              <a:t> </a:t>
            </a:r>
            <a:r>
              <a:rPr lang="en-US" sz="2200" dirty="0" err="1"/>
              <a:t>wafat</a:t>
            </a:r>
            <a:r>
              <a:rPr lang="en-US" sz="2200" dirty="0"/>
              <a:t>, </a:t>
            </a:r>
            <a:r>
              <a:rPr lang="en-US" sz="2200" dirty="0" err="1"/>
              <a:t>kemudian</a:t>
            </a:r>
            <a:r>
              <a:rPr lang="en-US" sz="2200" dirty="0"/>
              <a:t> </a:t>
            </a:r>
            <a:r>
              <a:rPr lang="en-US" sz="2200" dirty="0" err="1"/>
              <a:t>barulah</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Namun</a:t>
            </a:r>
            <a:r>
              <a:rPr lang="en-US" sz="2200" dirty="0"/>
              <a:t> </a:t>
            </a:r>
            <a:r>
              <a:rPr lang="en-US" sz="2200" dirty="0" err="1"/>
              <a:t>mulai</a:t>
            </a:r>
            <a:r>
              <a:rPr lang="en-US" sz="2200" dirty="0"/>
              <a:t> </a:t>
            </a:r>
            <a:r>
              <a:rPr lang="en-US" sz="2200" dirty="0" err="1"/>
              <a:t>tahun</a:t>
            </a:r>
            <a:r>
              <a:rPr lang="en-US" sz="2200" dirty="0"/>
              <a:t> 2008, </a:t>
            </a:r>
            <a:r>
              <a:rPr lang="en-US" sz="2200" dirty="0" err="1"/>
              <a:t>ketua</a:t>
            </a:r>
            <a:r>
              <a:rPr lang="en-US" sz="2200" dirty="0"/>
              <a:t> </a:t>
            </a:r>
            <a:r>
              <a:rPr lang="en-US" sz="2200" dirty="0" err="1"/>
              <a:t>ta’mir</a:t>
            </a:r>
            <a:r>
              <a:rPr lang="en-US" sz="2200" dirty="0"/>
              <a:t> </a:t>
            </a:r>
            <a:r>
              <a:rPr lang="en-US" sz="2200" dirty="0" err="1"/>
              <a:t>hanya</a:t>
            </a:r>
            <a:r>
              <a:rPr lang="en-US" sz="2200" dirty="0"/>
              <a:t> </a:t>
            </a:r>
            <a:r>
              <a:rPr lang="en-US" sz="2200" dirty="0" err="1"/>
              <a:t>bertugas</a:t>
            </a:r>
            <a:r>
              <a:rPr lang="en-US" sz="2200" dirty="0"/>
              <a:t> </a:t>
            </a:r>
            <a:r>
              <a:rPr lang="en-US" sz="2200" dirty="0" err="1"/>
              <a:t>selama</a:t>
            </a:r>
            <a:r>
              <a:rPr lang="en-US" sz="2200" dirty="0"/>
              <a:t> 5 </a:t>
            </a:r>
            <a:r>
              <a:rPr lang="en-US" sz="2200" dirty="0" err="1"/>
              <a:t>tahun</a:t>
            </a:r>
            <a:r>
              <a:rPr lang="en-US" sz="2200" dirty="0"/>
              <a:t>, </a:t>
            </a:r>
            <a:r>
              <a:rPr lang="en-US" sz="2200" dirty="0" err="1"/>
              <a:t>kemudian</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Saat</a:t>
            </a:r>
            <a:r>
              <a:rPr lang="en-US" sz="2200" dirty="0"/>
              <a:t> </a:t>
            </a:r>
            <a:r>
              <a:rPr lang="en-US" sz="2200" dirty="0" err="1"/>
              <a:t>ini</a:t>
            </a:r>
            <a:r>
              <a:rPr lang="en-US" sz="2200" dirty="0"/>
              <a:t>, </a:t>
            </a:r>
            <a:r>
              <a:rPr lang="en-US" sz="2200" dirty="0" err="1"/>
              <a:t>nadzir</a:t>
            </a:r>
            <a:r>
              <a:rPr lang="en-US" sz="2200" dirty="0"/>
              <a:t> Masjid </a:t>
            </a:r>
            <a:r>
              <a:rPr lang="en-US" sz="2200" dirty="0" err="1"/>
              <a:t>Agung</a:t>
            </a:r>
            <a:r>
              <a:rPr lang="en-US" sz="2200" dirty="0"/>
              <a:t> </a:t>
            </a:r>
            <a:r>
              <a:rPr lang="en-US" sz="2200" dirty="0" err="1"/>
              <a:t>ada</a:t>
            </a:r>
            <a:r>
              <a:rPr lang="en-US" sz="2200" dirty="0"/>
              <a:t> 6 orang yang </a:t>
            </a:r>
            <a:r>
              <a:rPr lang="en-US" sz="2200" dirty="0" err="1"/>
              <a:t>diketuai</a:t>
            </a:r>
            <a:r>
              <a:rPr lang="en-US" sz="2200" dirty="0"/>
              <a:t> </a:t>
            </a:r>
            <a:r>
              <a:rPr lang="en-US" sz="2200" dirty="0" err="1"/>
              <a:t>oleh</a:t>
            </a:r>
            <a:r>
              <a:rPr lang="en-US" sz="2200" dirty="0"/>
              <a:t> </a:t>
            </a:r>
            <a:r>
              <a:rPr lang="en-US" sz="2200" dirty="0" err="1"/>
              <a:t>anak</a:t>
            </a:r>
            <a:r>
              <a:rPr lang="en-US" sz="2200" dirty="0"/>
              <a:t> KH </a:t>
            </a:r>
            <a:r>
              <a:rPr lang="en-US" sz="2200" dirty="0" err="1"/>
              <a:t>Anas</a:t>
            </a:r>
            <a:r>
              <a:rPr lang="en-US" sz="2200" dirty="0"/>
              <a:t> </a:t>
            </a:r>
            <a:r>
              <a:rPr lang="en-US" sz="2200" dirty="0" err="1"/>
              <a:t>Mahfudz</a:t>
            </a:r>
            <a:r>
              <a:rPr lang="en-US" sz="2200" dirty="0"/>
              <a:t> </a:t>
            </a:r>
            <a:r>
              <a:rPr lang="en-US" sz="2200" dirty="0" err="1"/>
              <a:t>yaitu</a:t>
            </a:r>
            <a:r>
              <a:rPr lang="en-US" sz="2200" dirty="0"/>
              <a:t> KH Gus </a:t>
            </a:r>
            <a:r>
              <a:rPr lang="en-US" sz="2200" dirty="0" err="1"/>
              <a:t>Kahfi</a:t>
            </a:r>
            <a:r>
              <a:rPr lang="en-US" sz="2200" dirty="0"/>
              <a:t>. Masjid </a:t>
            </a:r>
            <a:r>
              <a:rPr lang="en-US" sz="2200" dirty="0" err="1"/>
              <a:t>Agung</a:t>
            </a:r>
            <a:r>
              <a:rPr lang="en-US" sz="2200" dirty="0"/>
              <a:t> </a:t>
            </a:r>
            <a:r>
              <a:rPr lang="en-US" sz="2200" dirty="0" err="1"/>
              <a:t>juga</a:t>
            </a:r>
            <a:r>
              <a:rPr lang="en-US" sz="2200" dirty="0"/>
              <a:t> </a:t>
            </a:r>
            <a:r>
              <a:rPr lang="en-US" sz="2200" dirty="0" err="1"/>
              <a:t>tidak</a:t>
            </a:r>
            <a:r>
              <a:rPr lang="en-US" sz="2200" dirty="0"/>
              <a:t> </a:t>
            </a:r>
            <a:r>
              <a:rPr lang="en-US" sz="2200" dirty="0" err="1"/>
              <a:t>pernah</a:t>
            </a:r>
            <a:r>
              <a:rPr lang="en-US" sz="2200" dirty="0"/>
              <a:t> </a:t>
            </a:r>
            <a:r>
              <a:rPr lang="en-US" sz="2200" dirty="0" err="1"/>
              <a:t>membayar</a:t>
            </a:r>
            <a:r>
              <a:rPr lang="en-US" sz="2200" dirty="0"/>
              <a:t> </a:t>
            </a:r>
            <a:r>
              <a:rPr lang="en-US" sz="2200" dirty="0" err="1"/>
              <a:t>pajak</a:t>
            </a:r>
            <a:r>
              <a:rPr lang="en-US" sz="2200" dirty="0"/>
              <a:t> </a:t>
            </a:r>
            <a:r>
              <a:rPr lang="en-US" sz="2200" dirty="0" err="1"/>
              <a:t>kepada</a:t>
            </a:r>
            <a:r>
              <a:rPr lang="en-US" sz="2200" dirty="0"/>
              <a:t> </a:t>
            </a:r>
            <a:r>
              <a:rPr lang="en-US" sz="2200" dirty="0" err="1"/>
              <a:t>Pemerintah</a:t>
            </a:r>
            <a:r>
              <a:rPr lang="en-US" sz="2200" dirty="0" smtClean="0"/>
              <a:t>. </a:t>
            </a:r>
            <a:endParaRPr lang="id-ID" sz="2200" dirty="0"/>
          </a:p>
        </p:txBody>
      </p:sp>
      <p:sp>
        <p:nvSpPr>
          <p:cNvPr id="4" name="Rounded Rectangle 3">
            <a:hlinkClick r:id="rId2" action="ppaction://hlinksldjump"/>
          </p:cNvPr>
          <p:cNvSpPr/>
          <p:nvPr/>
        </p:nvSpPr>
        <p:spPr>
          <a:xfrm>
            <a:off x="2427381" y="5287861"/>
            <a:ext cx="7337238"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2000" dirty="0" err="1" smtClean="0"/>
              <a:t>Nama-nama</a:t>
            </a:r>
            <a:r>
              <a:rPr lang="en-US" sz="2000" dirty="0" smtClean="0"/>
              <a:t> </a:t>
            </a:r>
            <a:r>
              <a:rPr lang="en-US" sz="2000" dirty="0" err="1"/>
              <a:t>ketua</a:t>
            </a:r>
            <a:r>
              <a:rPr lang="en-US" sz="2000" dirty="0"/>
              <a:t> </a:t>
            </a:r>
            <a:r>
              <a:rPr lang="en-US" sz="2000" dirty="0" err="1"/>
              <a:t>ta’mir</a:t>
            </a:r>
            <a:r>
              <a:rPr lang="en-US" sz="2000" dirty="0"/>
              <a:t> </a:t>
            </a:r>
            <a:r>
              <a:rPr lang="en-US" sz="2000" dirty="0" err="1"/>
              <a:t>sekaligus</a:t>
            </a:r>
            <a:r>
              <a:rPr lang="en-US" sz="2000" dirty="0"/>
              <a:t> </a:t>
            </a:r>
            <a:r>
              <a:rPr lang="en-US" sz="2000" dirty="0" err="1" smtClean="0"/>
              <a:t>Nazhir</a:t>
            </a:r>
            <a:r>
              <a:rPr lang="en-US" sz="2000" dirty="0" smtClean="0"/>
              <a:t> </a:t>
            </a:r>
            <a:r>
              <a:rPr lang="en-US" sz="2000" dirty="0"/>
              <a:t>Masjid </a:t>
            </a:r>
            <a:r>
              <a:rPr lang="en-US" sz="2000" dirty="0" err="1"/>
              <a:t>Agung</a:t>
            </a:r>
            <a:r>
              <a:rPr lang="en-US" sz="2000" dirty="0"/>
              <a:t> </a:t>
            </a:r>
            <a:r>
              <a:rPr lang="en-US" sz="2000" dirty="0" err="1"/>
              <a:t>Anas</a:t>
            </a:r>
            <a:r>
              <a:rPr lang="en-US" sz="2000" dirty="0"/>
              <a:t> </a:t>
            </a:r>
            <a:r>
              <a:rPr lang="en-US" sz="2000" dirty="0" err="1"/>
              <a:t>Mahfudz</a:t>
            </a:r>
            <a:endParaRPr lang="id-ID" sz="2200" dirty="0"/>
          </a:p>
        </p:txBody>
      </p:sp>
      <p:sp>
        <p:nvSpPr>
          <p:cNvPr id="5" name="Rectangle 4"/>
          <p:cNvSpPr/>
          <p:nvPr/>
        </p:nvSpPr>
        <p:spPr>
          <a:xfrm>
            <a:off x="2073340" y="1809644"/>
            <a:ext cx="8045318" cy="3509684"/>
          </a:xfrm>
          <a:prstGeom prst="rect">
            <a:avLst/>
          </a:prstGeom>
          <a:blipFill dpi="0" rotWithShape="1">
            <a:blip r:embed="rId3">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pPr marL="457200" lvl="0" indent="-457200">
              <a:buFont typeface="+mj-lt"/>
              <a:buAutoNum type="arabicPeriod"/>
            </a:pPr>
            <a:endParaRPr lang="en-US" sz="2000" dirty="0" smtClean="0"/>
          </a:p>
          <a:p>
            <a:pPr marL="457200" lvl="0" indent="-457200">
              <a:buFont typeface="+mj-lt"/>
              <a:buAutoNum type="arabicPeriod"/>
            </a:pPr>
            <a:r>
              <a:rPr lang="en-US" sz="2000" dirty="0" smtClean="0"/>
              <a:t>KH </a:t>
            </a:r>
            <a:r>
              <a:rPr lang="en-US" sz="2000" dirty="0" err="1"/>
              <a:t>Ridwan</a:t>
            </a:r>
            <a:r>
              <a:rPr lang="en-US" sz="2000" dirty="0"/>
              <a:t>  </a:t>
            </a:r>
            <a:endParaRPr lang="id-ID" sz="2000" dirty="0"/>
          </a:p>
          <a:p>
            <a:pPr marL="457200" lvl="0" indent="-457200">
              <a:buFont typeface="+mj-lt"/>
              <a:buAutoNum type="arabicPeriod"/>
            </a:pPr>
            <a:r>
              <a:rPr lang="en-US" sz="2000" dirty="0"/>
              <a:t>KH </a:t>
            </a:r>
            <a:r>
              <a:rPr lang="en-US" sz="2000" dirty="0" err="1"/>
              <a:t>Maimun</a:t>
            </a:r>
            <a:endParaRPr lang="id-ID" sz="2000" dirty="0"/>
          </a:p>
          <a:p>
            <a:pPr marL="457200" lvl="0" indent="-457200">
              <a:buFont typeface="+mj-lt"/>
              <a:buAutoNum type="arabicPeriod"/>
            </a:pPr>
            <a:r>
              <a:rPr lang="en-US" sz="2000" dirty="0"/>
              <a:t>KH Said</a:t>
            </a:r>
            <a:endParaRPr lang="id-ID" sz="2000" dirty="0"/>
          </a:p>
          <a:p>
            <a:pPr marL="457200" lvl="0" indent="-457200">
              <a:buFont typeface="+mj-lt"/>
              <a:buAutoNum type="arabicPeriod"/>
            </a:pPr>
            <a:r>
              <a:rPr lang="en-US" sz="2000" dirty="0"/>
              <a:t>KH </a:t>
            </a:r>
            <a:r>
              <a:rPr lang="en-US" sz="2000" dirty="0" err="1"/>
              <a:t>Sahlan</a:t>
            </a:r>
            <a:endParaRPr lang="id-ID" sz="2000" dirty="0"/>
          </a:p>
          <a:p>
            <a:pPr marL="457200" lvl="0" indent="-457200">
              <a:buFont typeface="+mj-lt"/>
              <a:buAutoNum type="arabicPeriod"/>
            </a:pPr>
            <a:r>
              <a:rPr lang="en-US" sz="2000" dirty="0"/>
              <a:t>KH Muhammad </a:t>
            </a:r>
            <a:r>
              <a:rPr lang="en-US" sz="2000" dirty="0" err="1"/>
              <a:t>Sahlan</a:t>
            </a:r>
            <a:endParaRPr lang="id-ID" sz="2000" dirty="0"/>
          </a:p>
          <a:p>
            <a:pPr marL="457200" lvl="0" indent="-457200">
              <a:buFont typeface="+mj-lt"/>
              <a:buAutoNum type="arabicPeriod"/>
            </a:pPr>
            <a:r>
              <a:rPr lang="en-US" sz="2000" dirty="0"/>
              <a:t>KH </a:t>
            </a:r>
            <a:r>
              <a:rPr lang="en-US" sz="2000" dirty="0" err="1"/>
              <a:t>Ikhsan</a:t>
            </a:r>
            <a:r>
              <a:rPr lang="en-US" sz="2000" dirty="0"/>
              <a:t> Anwar</a:t>
            </a:r>
            <a:endParaRPr lang="id-ID" sz="2000" dirty="0"/>
          </a:p>
          <a:p>
            <a:pPr marL="457200" lvl="0" indent="-457200">
              <a:buFont typeface="+mj-lt"/>
              <a:buAutoNum type="arabicPeriod"/>
            </a:pPr>
            <a:r>
              <a:rPr lang="en-US" sz="2000" dirty="0"/>
              <a:t>KH Ahmad </a:t>
            </a:r>
            <a:r>
              <a:rPr lang="en-US" sz="2000" dirty="0" err="1"/>
              <a:t>Fadhali</a:t>
            </a:r>
            <a:r>
              <a:rPr lang="en-US" sz="2000" dirty="0"/>
              <a:t> ( 2008 - 2013 )</a:t>
            </a:r>
            <a:endParaRPr lang="id-ID" sz="2000" dirty="0"/>
          </a:p>
          <a:p>
            <a:pPr marL="457200" lvl="0" indent="-457200">
              <a:buFont typeface="+mj-lt"/>
              <a:buAutoNum type="arabicPeriod"/>
            </a:pPr>
            <a:r>
              <a:rPr lang="en-US" sz="2000" dirty="0"/>
              <a:t>KH Gus </a:t>
            </a:r>
            <a:r>
              <a:rPr lang="en-US" sz="2000" dirty="0" err="1"/>
              <a:t>Kahfi</a:t>
            </a:r>
            <a:r>
              <a:rPr lang="en-US" sz="2000" dirty="0"/>
              <a:t> ( 2013 - 2018 )</a:t>
            </a:r>
            <a:endParaRPr lang="id-ID" sz="2000" dirty="0"/>
          </a:p>
        </p:txBody>
      </p:sp>
      <p:sp>
        <p:nvSpPr>
          <p:cNvPr id="6" name="Rectangle 5"/>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b="1" dirty="0" err="1" smtClean="0">
                <a:latin typeface="Arial" panose="020B0604020202020204" pitchFamily="34" charset="0"/>
                <a:cs typeface="Arial" panose="020B0604020202020204" pitchFamily="34" charset="0"/>
              </a:rPr>
              <a:t>Ketua</a:t>
            </a:r>
            <a:r>
              <a:rPr lang="en-US" b="1" dirty="0" smtClean="0">
                <a:latin typeface="Arial" panose="020B0604020202020204" pitchFamily="34" charset="0"/>
                <a:cs typeface="Arial" panose="020B0604020202020204" pitchFamily="34" charset="0"/>
              </a:rPr>
              <a:t> </a:t>
            </a:r>
            <a:r>
              <a:rPr lang="en-US" b="1" dirty="0" err="1" smtClean="0">
                <a:latin typeface="Arial" panose="020B0604020202020204" pitchFamily="34" charset="0"/>
                <a:cs typeface="Arial" panose="020B0604020202020204" pitchFamily="34" charset="0"/>
              </a:rPr>
              <a:t>ta’mir</a:t>
            </a:r>
            <a:r>
              <a:rPr lang="en-US" b="1" dirty="0" smtClean="0">
                <a:latin typeface="Arial" panose="020B0604020202020204" pitchFamily="34" charset="0"/>
                <a:cs typeface="Arial" panose="020B0604020202020204" pitchFamily="34" charset="0"/>
              </a:rPr>
              <a:t> </a:t>
            </a:r>
            <a:r>
              <a:rPr lang="en-US" b="1" dirty="0" err="1" smtClean="0">
                <a:latin typeface="Arial" panose="020B0604020202020204" pitchFamily="34" charset="0"/>
                <a:cs typeface="Arial" panose="020B0604020202020204" pitchFamily="34" charset="0"/>
              </a:rPr>
              <a:t>dan</a:t>
            </a:r>
            <a:r>
              <a:rPr lang="en-US" b="1" dirty="0" smtClean="0">
                <a:latin typeface="Arial" panose="020B0604020202020204" pitchFamily="34" charset="0"/>
                <a:cs typeface="Arial" panose="020B0604020202020204" pitchFamily="34" charset="0"/>
              </a:rPr>
              <a:t> </a:t>
            </a:r>
            <a:r>
              <a:rPr lang="en-US" b="1" dirty="0" err="1" smtClean="0">
                <a:latin typeface="Arial" panose="020B0604020202020204" pitchFamily="34" charset="0"/>
                <a:cs typeface="Arial" panose="020B0604020202020204" pitchFamily="34" charset="0"/>
              </a:rPr>
              <a:t>Nazhir</a:t>
            </a:r>
            <a:endParaRPr lang="id-ID" b="1" dirty="0">
              <a:latin typeface="Arial" panose="020B0604020202020204" pitchFamily="34" charset="0"/>
              <a:cs typeface="Arial" panose="020B0604020202020204" pitchFamily="34" charset="0"/>
            </a:endParaRPr>
          </a:p>
        </p:txBody>
      </p:sp>
      <p:sp>
        <p:nvSpPr>
          <p:cNvPr id="7" name="&quot;No&quot; Symbol 6">
            <a:hlinkClick r:id="rId4"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9" name="Left Arrow 8">
            <a:hlinkClick r:id="rId5"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1" name="Oval 10">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60542908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ctr"/>
          <a:lstStyle/>
          <a:p>
            <a:r>
              <a:rPr lang="en-US" b="1" dirty="0" smtClean="0"/>
              <a:t>WAKAF</a:t>
            </a:r>
            <a:endParaRPr lang="id-ID" b="1" dirty="0"/>
          </a:p>
        </p:txBody>
      </p:sp>
      <p:sp>
        <p:nvSpPr>
          <p:cNvPr id="3" name="Subtitle 2"/>
          <p:cNvSpPr>
            <a:spLocks noGrp="1"/>
          </p:cNvSpPr>
          <p:nvPr>
            <p:ph type="subTitle" idx="1"/>
          </p:nvPr>
        </p:nvSpPr>
        <p:spPr/>
        <p:txBody>
          <a:bodyPr/>
          <a:lstStyle/>
          <a:p>
            <a:r>
              <a:rPr lang="en-US" b="1" dirty="0" err="1" smtClean="0"/>
              <a:t>Kelompok</a:t>
            </a:r>
            <a:r>
              <a:rPr lang="en-US" b="1" dirty="0" smtClean="0"/>
              <a:t> 2</a:t>
            </a:r>
            <a:br>
              <a:rPr lang="en-US" b="1" dirty="0" smtClean="0"/>
            </a:br>
            <a:r>
              <a:rPr lang="en-US" b="1" dirty="0" smtClean="0"/>
              <a:t>X MIA 5</a:t>
            </a:r>
            <a:endParaRPr lang="id-ID" b="1" dirty="0"/>
          </a:p>
        </p:txBody>
      </p:sp>
      <p:sp>
        <p:nvSpPr>
          <p:cNvPr id="4" name="Rounded Rectangle 3">
            <a:hlinkClick r:id="rId2" action="ppaction://hlinksldjump"/>
          </p:cNvPr>
          <p:cNvSpPr/>
          <p:nvPr/>
        </p:nvSpPr>
        <p:spPr>
          <a:xfrm>
            <a:off x="4863860" y="44408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err="1" smtClean="0"/>
              <a:t>Nama</a:t>
            </a:r>
            <a:r>
              <a:rPr lang="en-US" dirty="0" smtClean="0"/>
              <a:t> </a:t>
            </a:r>
            <a:r>
              <a:rPr lang="en-US" dirty="0" err="1" smtClean="0"/>
              <a:t>Anggota</a:t>
            </a:r>
            <a:endParaRPr lang="id-ID" dirty="0"/>
          </a:p>
        </p:txBody>
      </p:sp>
      <p:sp>
        <p:nvSpPr>
          <p:cNvPr id="5" name="Right Arrow 4">
            <a:hlinkClick r:id="rId3" action="ppaction://hlinksldjump"/>
          </p:cNvPr>
          <p:cNvSpPr/>
          <p:nvPr/>
        </p:nvSpPr>
        <p:spPr>
          <a:xfrm>
            <a:off x="9103057" y="4844955"/>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6" name="Oval 5">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1308933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Dasar Hukum Wakaf</a:t>
            </a:r>
            <a:endParaRPr lang="id-ID" dirty="0"/>
          </a:p>
        </p:txBody>
      </p:sp>
      <p:sp>
        <p:nvSpPr>
          <p:cNvPr id="3" name="Content Placeholder 2"/>
          <p:cNvSpPr>
            <a:spLocks noGrp="1"/>
          </p:cNvSpPr>
          <p:nvPr>
            <p:ph idx="1"/>
          </p:nvPr>
        </p:nvSpPr>
        <p:spPr/>
        <p:txBody>
          <a:bodyPr/>
          <a:lstStyle/>
          <a:p>
            <a:pPr marL="0" indent="0">
              <a:buNone/>
            </a:pPr>
            <a:r>
              <a:rPr lang="id-ID" dirty="0"/>
              <a:t>Secara umum tidak terdapat ayat al-Quran yang menerangkan konsep wakaf secara jelas. Oleh karena wakaf termasuk infaq fi sabilillah, maka dasar yang digunakan para ulama dalam menerangkan konsep wakaf ini didasarkan pada keumuman ayat-ayat al-Quran yang menjelaskan tentang infaq fi sabilillah. Di antara ayat-ayat tersebut antara lain:</a:t>
            </a:r>
          </a:p>
        </p:txBody>
      </p:sp>
      <p:sp>
        <p:nvSpPr>
          <p:cNvPr id="4" name="Rounded Rectangle 3">
            <a:hlinkClick r:id="rId2" action="ppaction://hlinksldjump"/>
          </p:cNvPr>
          <p:cNvSpPr/>
          <p:nvPr/>
        </p:nvSpPr>
        <p:spPr>
          <a:xfrm>
            <a:off x="2019869" y="5111843"/>
            <a:ext cx="2130189"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al-Baqarah:267</a:t>
            </a:r>
          </a:p>
        </p:txBody>
      </p:sp>
      <p:sp>
        <p:nvSpPr>
          <p:cNvPr id="5" name="Rounded Rectangle 4">
            <a:hlinkClick r:id="rId3" action="ppaction://hlinksldjump"/>
          </p:cNvPr>
          <p:cNvSpPr/>
          <p:nvPr/>
        </p:nvSpPr>
        <p:spPr>
          <a:xfrm>
            <a:off x="4705067" y="5111843"/>
            <a:ext cx="2442946"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Hadis </a:t>
            </a:r>
            <a:r>
              <a:rPr lang="en-US" b="1" dirty="0" smtClean="0"/>
              <a:t>(</a:t>
            </a:r>
            <a:r>
              <a:rPr lang="id-ID" b="1" dirty="0" smtClean="0"/>
              <a:t>Imam Muslim</a:t>
            </a:r>
            <a:r>
              <a:rPr lang="en-US" b="1" dirty="0" smtClean="0"/>
              <a:t>)</a:t>
            </a:r>
            <a:endParaRPr lang="id-ID" b="1" dirty="0"/>
          </a:p>
        </p:txBody>
      </p:sp>
      <p:sp>
        <p:nvSpPr>
          <p:cNvPr id="6" name="Rounded Rectangle 5">
            <a:hlinkClick r:id="rId4" action="ppaction://hlinksldjump"/>
          </p:cNvPr>
          <p:cNvSpPr/>
          <p:nvPr/>
        </p:nvSpPr>
        <p:spPr>
          <a:xfrm>
            <a:off x="7703023" y="5111843"/>
            <a:ext cx="181515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ali Imran:92</a:t>
            </a:r>
          </a:p>
        </p:txBody>
      </p:sp>
      <p:sp>
        <p:nvSpPr>
          <p:cNvPr id="7" name="Right Arrow 6">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8" name="Left Arrow 7">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0" name="Oval 9">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4533791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Pelaksanaan</a:t>
            </a:r>
            <a:r>
              <a:rPr lang="en-US" b="1" dirty="0" smtClean="0"/>
              <a:t> </a:t>
            </a:r>
            <a:r>
              <a:rPr lang="en-US" b="1" dirty="0" err="1" smtClean="0"/>
              <a:t>Wakaf</a:t>
            </a:r>
            <a:endParaRPr lang="id-ID" b="1" dirty="0"/>
          </a:p>
        </p:txBody>
      </p:sp>
      <p:sp>
        <p:nvSpPr>
          <p:cNvPr id="3" name="Content Placeholder 2"/>
          <p:cNvSpPr>
            <a:spLocks noGrp="1"/>
          </p:cNvSpPr>
          <p:nvPr>
            <p:ph idx="1"/>
          </p:nvPr>
        </p:nvSpPr>
        <p:spPr/>
        <p:txBody>
          <a:bodyPr/>
          <a:lstStyle/>
          <a:p>
            <a:endParaRPr lang="id-ID"/>
          </a:p>
        </p:txBody>
      </p:sp>
      <p:sp>
        <p:nvSpPr>
          <p:cNvPr id="4" name="Rounded Rectangle 3">
            <a:hlinkClick r:id="rId2" action="ppaction://hlinksldjump"/>
          </p:cNvPr>
          <p:cNvSpPr/>
          <p:nvPr/>
        </p:nvSpPr>
        <p:spPr>
          <a:xfrm>
            <a:off x="1528990"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2000" b="1" dirty="0">
                <a:solidFill>
                  <a:schemeClr val="bg1"/>
                </a:solidFill>
              </a:rPr>
              <a:t>LANDASAN </a:t>
            </a:r>
            <a:r>
              <a:rPr lang="id-ID" sz="2000" b="1" dirty="0">
                <a:solidFill>
                  <a:schemeClr val="bg1"/>
                </a:solidFill>
              </a:rPr>
              <a:t>PELAKSANAAN WAKAF DI INDONESIA</a:t>
            </a:r>
            <a:endParaRPr lang="id-ID" sz="2000" b="1" dirty="0">
              <a:solidFill>
                <a:schemeClr val="bg1"/>
              </a:solidFill>
            </a:endParaRPr>
          </a:p>
        </p:txBody>
      </p:sp>
      <p:sp>
        <p:nvSpPr>
          <p:cNvPr id="6" name="Rounded Rectangle 5">
            <a:hlinkClick r:id="rId3" action="ppaction://hlinksldjump"/>
          </p:cNvPr>
          <p:cNvSpPr/>
          <p:nvPr/>
        </p:nvSpPr>
        <p:spPr>
          <a:xfrm>
            <a:off x="7042284"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sz="2000" b="1" dirty="0"/>
              <a:t>JENIS HARTA YANG </a:t>
            </a:r>
            <a:r>
              <a:rPr lang="id-ID" sz="2000" b="1" dirty="0" smtClean="0"/>
              <a:t>DIWAKAFKAN</a:t>
            </a:r>
            <a:endParaRPr lang="id-ID" sz="2000" b="1" dirty="0"/>
          </a:p>
        </p:txBody>
      </p:sp>
      <p:sp>
        <p:nvSpPr>
          <p:cNvPr id="8" name="Right Arrow 7">
            <a:hlinkClick r:id="rId4"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Left Arrow 8">
            <a:hlinkClick r:id="rId5"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0" name="Oval 9">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40850600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2"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4"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5"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6"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1" name="Right Arrow 10">
            <a:hlinkClick r:id="rId7"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2" name="Left Arrow 11">
            <a:hlinkClick r:id="rId8"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3" name="Oval 12">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5" name="Rounded Rectangle 14">
            <a:hlinkClick r:id="rId9"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Tree>
    <p:extLst>
      <p:ext uri="{BB962C8B-B14F-4D97-AF65-F5344CB8AC3E}">
        <p14:creationId xmlns:p14="http://schemas.microsoft.com/office/powerpoint/2010/main" val="15057969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Masjid </a:t>
            </a:r>
            <a:r>
              <a:rPr lang="en-US" b="1" dirty="0" err="1"/>
              <a:t>Agung</a:t>
            </a:r>
            <a:r>
              <a:rPr lang="en-US" b="1" dirty="0"/>
              <a:t> </a:t>
            </a:r>
            <a:r>
              <a:rPr lang="en-US" b="1" dirty="0" err="1"/>
              <a:t>Anas</a:t>
            </a:r>
            <a:r>
              <a:rPr lang="en-US" b="1" dirty="0"/>
              <a:t> </a:t>
            </a:r>
            <a:r>
              <a:rPr lang="en-US" b="1" dirty="0" err="1"/>
              <a:t>Mahfudz</a:t>
            </a:r>
            <a:r>
              <a:rPr lang="en-US" b="1" dirty="0"/>
              <a:t> </a:t>
            </a:r>
            <a:endParaRPr lang="id-ID" b="1" dirty="0"/>
          </a:p>
        </p:txBody>
      </p:sp>
      <p:sp>
        <p:nvSpPr>
          <p:cNvPr id="3" name="Content Placeholder 2"/>
          <p:cNvSpPr>
            <a:spLocks noGrp="1"/>
          </p:cNvSpPr>
          <p:nvPr>
            <p:ph idx="1"/>
          </p:nvPr>
        </p:nvSpPr>
        <p:spPr/>
        <p:txBody>
          <a:bodyPr>
            <a:normAutofit/>
          </a:bodyPr>
          <a:lstStyle/>
          <a:p>
            <a:r>
              <a:rPr lang="en-US" sz="2200" dirty="0" err="1"/>
              <a:t>Nadzir</a:t>
            </a:r>
            <a:r>
              <a:rPr lang="en-US" sz="2200" dirty="0"/>
              <a:t> Masjid </a:t>
            </a:r>
            <a:r>
              <a:rPr lang="en-US" sz="2200" dirty="0" err="1"/>
              <a:t>Anas</a:t>
            </a:r>
            <a:r>
              <a:rPr lang="en-US" sz="2200" dirty="0"/>
              <a:t> </a:t>
            </a:r>
            <a:r>
              <a:rPr lang="en-US" sz="2200" dirty="0" err="1"/>
              <a:t>Mahfudz</a:t>
            </a:r>
            <a:r>
              <a:rPr lang="en-US" sz="2200" dirty="0"/>
              <a:t> </a:t>
            </a:r>
            <a:r>
              <a:rPr lang="en-US" sz="2200" dirty="0" err="1"/>
              <a:t>adalah</a:t>
            </a:r>
            <a:r>
              <a:rPr lang="en-US" sz="2200" dirty="0"/>
              <a:t> </a:t>
            </a:r>
            <a:r>
              <a:rPr lang="en-US" sz="2200" dirty="0" err="1"/>
              <a:t>berasal</a:t>
            </a:r>
            <a:r>
              <a:rPr lang="en-US" sz="2200" dirty="0"/>
              <a:t> para </a:t>
            </a:r>
            <a:r>
              <a:rPr lang="en-US" sz="2200" dirty="0" err="1"/>
              <a:t>ta’mir</a:t>
            </a:r>
            <a:r>
              <a:rPr lang="en-US" sz="2200" dirty="0"/>
              <a:t> Masjid. </a:t>
            </a:r>
            <a:r>
              <a:rPr lang="en-US" sz="2200" dirty="0" err="1"/>
              <a:t>Sistem</a:t>
            </a:r>
            <a:r>
              <a:rPr lang="en-US" sz="2200" dirty="0"/>
              <a:t> </a:t>
            </a:r>
            <a:r>
              <a:rPr lang="en-US" sz="2200" dirty="0" err="1"/>
              <a:t>pergantian</a:t>
            </a:r>
            <a:r>
              <a:rPr lang="en-US" sz="2200" dirty="0"/>
              <a:t> </a:t>
            </a:r>
            <a:r>
              <a:rPr lang="en-US" sz="2200" dirty="0" err="1"/>
              <a:t>ketua</a:t>
            </a:r>
            <a:r>
              <a:rPr lang="en-US" sz="2200" dirty="0"/>
              <a:t> </a:t>
            </a:r>
            <a:r>
              <a:rPr lang="en-US" sz="2200" dirty="0" err="1"/>
              <a:t>ta’mir</a:t>
            </a:r>
            <a:r>
              <a:rPr lang="en-US" sz="2200" dirty="0"/>
              <a:t> </a:t>
            </a:r>
            <a:r>
              <a:rPr lang="en-US" sz="2200" dirty="0" err="1"/>
              <a:t>adalah</a:t>
            </a:r>
            <a:r>
              <a:rPr lang="en-US" sz="2200" dirty="0"/>
              <a:t> </a:t>
            </a:r>
            <a:r>
              <a:rPr lang="en-US" sz="2200" dirty="0" err="1"/>
              <a:t>ketua</a:t>
            </a:r>
            <a:r>
              <a:rPr lang="en-US" sz="2200" dirty="0"/>
              <a:t> lama </a:t>
            </a:r>
            <a:r>
              <a:rPr lang="en-US" sz="2200" dirty="0" err="1"/>
              <a:t>akan</a:t>
            </a:r>
            <a:r>
              <a:rPr lang="en-US" sz="2200" dirty="0"/>
              <a:t> </a:t>
            </a:r>
            <a:r>
              <a:rPr lang="en-US" sz="2200" dirty="0" err="1"/>
              <a:t>diganti</a:t>
            </a:r>
            <a:r>
              <a:rPr lang="en-US" sz="2200" dirty="0"/>
              <a:t> </a:t>
            </a:r>
            <a:r>
              <a:rPr lang="en-US" sz="2200" dirty="0" err="1"/>
              <a:t>bilamana</a:t>
            </a:r>
            <a:r>
              <a:rPr lang="en-US" sz="2200" dirty="0"/>
              <a:t> </a:t>
            </a:r>
            <a:r>
              <a:rPr lang="en-US" sz="2200" dirty="0" err="1"/>
              <a:t>beliau</a:t>
            </a:r>
            <a:r>
              <a:rPr lang="en-US" sz="2200" dirty="0"/>
              <a:t> </a:t>
            </a:r>
            <a:r>
              <a:rPr lang="en-US" sz="2200" dirty="0" err="1"/>
              <a:t>sudah</a:t>
            </a:r>
            <a:r>
              <a:rPr lang="en-US" sz="2200" dirty="0"/>
              <a:t> </a:t>
            </a:r>
            <a:r>
              <a:rPr lang="en-US" sz="2200" dirty="0" err="1"/>
              <a:t>wafat</a:t>
            </a:r>
            <a:r>
              <a:rPr lang="en-US" sz="2200" dirty="0"/>
              <a:t>, </a:t>
            </a:r>
            <a:r>
              <a:rPr lang="en-US" sz="2200" dirty="0" err="1"/>
              <a:t>kemudian</a:t>
            </a:r>
            <a:r>
              <a:rPr lang="en-US" sz="2200" dirty="0"/>
              <a:t> </a:t>
            </a:r>
            <a:r>
              <a:rPr lang="en-US" sz="2200" dirty="0" err="1"/>
              <a:t>barulah</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Namun</a:t>
            </a:r>
            <a:r>
              <a:rPr lang="en-US" sz="2200" dirty="0"/>
              <a:t> </a:t>
            </a:r>
            <a:r>
              <a:rPr lang="en-US" sz="2200" dirty="0" err="1"/>
              <a:t>mulai</a:t>
            </a:r>
            <a:r>
              <a:rPr lang="en-US" sz="2200" dirty="0"/>
              <a:t> </a:t>
            </a:r>
            <a:r>
              <a:rPr lang="en-US" sz="2200" dirty="0" err="1"/>
              <a:t>tahun</a:t>
            </a:r>
            <a:r>
              <a:rPr lang="en-US" sz="2200" dirty="0"/>
              <a:t> 2008, </a:t>
            </a:r>
            <a:r>
              <a:rPr lang="en-US" sz="2200" dirty="0" err="1"/>
              <a:t>ketua</a:t>
            </a:r>
            <a:r>
              <a:rPr lang="en-US" sz="2200" dirty="0"/>
              <a:t> </a:t>
            </a:r>
            <a:r>
              <a:rPr lang="en-US" sz="2200" dirty="0" err="1"/>
              <a:t>ta’mir</a:t>
            </a:r>
            <a:r>
              <a:rPr lang="en-US" sz="2200" dirty="0"/>
              <a:t> </a:t>
            </a:r>
            <a:r>
              <a:rPr lang="en-US" sz="2200" dirty="0" err="1"/>
              <a:t>hanya</a:t>
            </a:r>
            <a:r>
              <a:rPr lang="en-US" sz="2200" dirty="0"/>
              <a:t> </a:t>
            </a:r>
            <a:r>
              <a:rPr lang="en-US" sz="2200" dirty="0" err="1"/>
              <a:t>bertugas</a:t>
            </a:r>
            <a:r>
              <a:rPr lang="en-US" sz="2200" dirty="0"/>
              <a:t> </a:t>
            </a:r>
            <a:r>
              <a:rPr lang="en-US" sz="2200" dirty="0" err="1"/>
              <a:t>selama</a:t>
            </a:r>
            <a:r>
              <a:rPr lang="en-US" sz="2200" dirty="0"/>
              <a:t> 5 </a:t>
            </a:r>
            <a:r>
              <a:rPr lang="en-US" sz="2200" dirty="0" err="1"/>
              <a:t>tahun</a:t>
            </a:r>
            <a:r>
              <a:rPr lang="en-US" sz="2200" dirty="0"/>
              <a:t>, </a:t>
            </a:r>
            <a:r>
              <a:rPr lang="en-US" sz="2200" dirty="0" err="1"/>
              <a:t>kemudian</a:t>
            </a:r>
            <a:r>
              <a:rPr lang="en-US" sz="2200" dirty="0"/>
              <a:t> </a:t>
            </a:r>
            <a:r>
              <a:rPr lang="en-US" sz="2200" dirty="0" err="1"/>
              <a:t>akan</a:t>
            </a:r>
            <a:r>
              <a:rPr lang="en-US" sz="2200" dirty="0"/>
              <a:t> </a:t>
            </a:r>
            <a:r>
              <a:rPr lang="en-US" sz="2200" dirty="0" err="1"/>
              <a:t>ditunjuk</a:t>
            </a:r>
            <a:r>
              <a:rPr lang="en-US" sz="2200" dirty="0"/>
              <a:t> </a:t>
            </a:r>
            <a:r>
              <a:rPr lang="en-US" sz="2200" dirty="0" err="1"/>
              <a:t>ketua</a:t>
            </a:r>
            <a:r>
              <a:rPr lang="en-US" sz="2200" dirty="0"/>
              <a:t> yang </a:t>
            </a:r>
            <a:r>
              <a:rPr lang="en-US" sz="2200" dirty="0" err="1"/>
              <a:t>baru</a:t>
            </a:r>
            <a:r>
              <a:rPr lang="en-US" sz="2200" dirty="0"/>
              <a:t>. </a:t>
            </a:r>
            <a:r>
              <a:rPr lang="en-US" sz="2200" dirty="0" err="1"/>
              <a:t>Saat</a:t>
            </a:r>
            <a:r>
              <a:rPr lang="en-US" sz="2200" dirty="0"/>
              <a:t> </a:t>
            </a:r>
            <a:r>
              <a:rPr lang="en-US" sz="2200" dirty="0" err="1"/>
              <a:t>ini</a:t>
            </a:r>
            <a:r>
              <a:rPr lang="en-US" sz="2200" dirty="0"/>
              <a:t>, </a:t>
            </a:r>
            <a:r>
              <a:rPr lang="en-US" sz="2200" dirty="0" err="1"/>
              <a:t>nadzir</a:t>
            </a:r>
            <a:r>
              <a:rPr lang="en-US" sz="2200" dirty="0"/>
              <a:t> Masjid </a:t>
            </a:r>
            <a:r>
              <a:rPr lang="en-US" sz="2200" dirty="0" err="1"/>
              <a:t>Agung</a:t>
            </a:r>
            <a:r>
              <a:rPr lang="en-US" sz="2200" dirty="0"/>
              <a:t> </a:t>
            </a:r>
            <a:r>
              <a:rPr lang="en-US" sz="2200" dirty="0" err="1"/>
              <a:t>ada</a:t>
            </a:r>
            <a:r>
              <a:rPr lang="en-US" sz="2200" dirty="0"/>
              <a:t> 6 orang yang </a:t>
            </a:r>
            <a:r>
              <a:rPr lang="en-US" sz="2200" dirty="0" err="1"/>
              <a:t>diketuai</a:t>
            </a:r>
            <a:r>
              <a:rPr lang="en-US" sz="2200" dirty="0"/>
              <a:t> </a:t>
            </a:r>
            <a:r>
              <a:rPr lang="en-US" sz="2200" dirty="0" err="1"/>
              <a:t>oleh</a:t>
            </a:r>
            <a:r>
              <a:rPr lang="en-US" sz="2200" dirty="0"/>
              <a:t> </a:t>
            </a:r>
            <a:r>
              <a:rPr lang="en-US" sz="2200" dirty="0" err="1"/>
              <a:t>anak</a:t>
            </a:r>
            <a:r>
              <a:rPr lang="en-US" sz="2200" dirty="0"/>
              <a:t> KH </a:t>
            </a:r>
            <a:r>
              <a:rPr lang="en-US" sz="2200" dirty="0" err="1"/>
              <a:t>Anas</a:t>
            </a:r>
            <a:r>
              <a:rPr lang="en-US" sz="2200" dirty="0"/>
              <a:t> </a:t>
            </a:r>
            <a:r>
              <a:rPr lang="en-US" sz="2200" dirty="0" err="1"/>
              <a:t>Mahfudz</a:t>
            </a:r>
            <a:r>
              <a:rPr lang="en-US" sz="2200" dirty="0"/>
              <a:t> </a:t>
            </a:r>
            <a:r>
              <a:rPr lang="en-US" sz="2200" dirty="0" err="1"/>
              <a:t>yaitu</a:t>
            </a:r>
            <a:r>
              <a:rPr lang="en-US" sz="2200" dirty="0"/>
              <a:t> KH Gus </a:t>
            </a:r>
            <a:r>
              <a:rPr lang="en-US" sz="2200" dirty="0" err="1"/>
              <a:t>Kahfi</a:t>
            </a:r>
            <a:r>
              <a:rPr lang="en-US" sz="2200" dirty="0"/>
              <a:t>. Masjid </a:t>
            </a:r>
            <a:r>
              <a:rPr lang="en-US" sz="2200" dirty="0" err="1"/>
              <a:t>Agung</a:t>
            </a:r>
            <a:r>
              <a:rPr lang="en-US" sz="2200" dirty="0"/>
              <a:t> </a:t>
            </a:r>
            <a:r>
              <a:rPr lang="en-US" sz="2200" dirty="0" err="1"/>
              <a:t>juga</a:t>
            </a:r>
            <a:r>
              <a:rPr lang="en-US" sz="2200" dirty="0"/>
              <a:t> </a:t>
            </a:r>
            <a:r>
              <a:rPr lang="en-US" sz="2200" dirty="0" err="1"/>
              <a:t>tidak</a:t>
            </a:r>
            <a:r>
              <a:rPr lang="en-US" sz="2200" dirty="0"/>
              <a:t> </a:t>
            </a:r>
            <a:r>
              <a:rPr lang="en-US" sz="2200" dirty="0" err="1"/>
              <a:t>pernah</a:t>
            </a:r>
            <a:r>
              <a:rPr lang="en-US" sz="2200" dirty="0"/>
              <a:t> </a:t>
            </a:r>
            <a:r>
              <a:rPr lang="en-US" sz="2200" dirty="0" err="1"/>
              <a:t>membayar</a:t>
            </a:r>
            <a:r>
              <a:rPr lang="en-US" sz="2200" dirty="0"/>
              <a:t> </a:t>
            </a:r>
            <a:r>
              <a:rPr lang="en-US" sz="2200" dirty="0" err="1"/>
              <a:t>pajak</a:t>
            </a:r>
            <a:r>
              <a:rPr lang="en-US" sz="2200" dirty="0"/>
              <a:t> </a:t>
            </a:r>
            <a:r>
              <a:rPr lang="en-US" sz="2200" dirty="0" err="1"/>
              <a:t>kepada</a:t>
            </a:r>
            <a:r>
              <a:rPr lang="en-US" sz="2200" dirty="0"/>
              <a:t> </a:t>
            </a:r>
            <a:r>
              <a:rPr lang="en-US" sz="2200" dirty="0" err="1"/>
              <a:t>Pemerintah</a:t>
            </a:r>
            <a:r>
              <a:rPr lang="en-US" sz="2200" dirty="0" smtClean="0"/>
              <a:t>. </a:t>
            </a:r>
            <a:endParaRPr lang="id-ID" sz="2200" dirty="0"/>
          </a:p>
        </p:txBody>
      </p:sp>
      <p:sp>
        <p:nvSpPr>
          <p:cNvPr id="4" name="Rounded Rectangle 3">
            <a:hlinkClick r:id="rId2" action="ppaction://hlinksldjump"/>
          </p:cNvPr>
          <p:cNvSpPr/>
          <p:nvPr/>
        </p:nvSpPr>
        <p:spPr>
          <a:xfrm>
            <a:off x="2427381" y="5287861"/>
            <a:ext cx="7337238"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en-US" sz="2000" dirty="0" err="1" smtClean="0"/>
              <a:t>Nama-nama</a:t>
            </a:r>
            <a:r>
              <a:rPr lang="en-US" sz="2000" dirty="0" smtClean="0"/>
              <a:t> </a:t>
            </a:r>
            <a:r>
              <a:rPr lang="en-US" sz="2000" dirty="0" err="1"/>
              <a:t>ketua</a:t>
            </a:r>
            <a:r>
              <a:rPr lang="en-US" sz="2000" dirty="0"/>
              <a:t> </a:t>
            </a:r>
            <a:r>
              <a:rPr lang="en-US" sz="2000" dirty="0" err="1"/>
              <a:t>ta’mir</a:t>
            </a:r>
            <a:r>
              <a:rPr lang="en-US" sz="2000" dirty="0"/>
              <a:t> </a:t>
            </a:r>
            <a:r>
              <a:rPr lang="en-US" sz="2000" dirty="0" err="1"/>
              <a:t>sekaligus</a:t>
            </a:r>
            <a:r>
              <a:rPr lang="en-US" sz="2000" dirty="0"/>
              <a:t> </a:t>
            </a:r>
            <a:r>
              <a:rPr lang="en-US" sz="2000" dirty="0" err="1" smtClean="0"/>
              <a:t>Nazhir</a:t>
            </a:r>
            <a:r>
              <a:rPr lang="en-US" sz="2000" dirty="0" smtClean="0"/>
              <a:t> </a:t>
            </a:r>
            <a:r>
              <a:rPr lang="en-US" sz="2000" dirty="0"/>
              <a:t>Masjid </a:t>
            </a:r>
            <a:r>
              <a:rPr lang="en-US" sz="2000" dirty="0" err="1"/>
              <a:t>Agung</a:t>
            </a:r>
            <a:r>
              <a:rPr lang="en-US" sz="2000" dirty="0"/>
              <a:t> </a:t>
            </a:r>
            <a:r>
              <a:rPr lang="en-US" sz="2000" dirty="0" err="1"/>
              <a:t>Anas</a:t>
            </a:r>
            <a:r>
              <a:rPr lang="en-US" sz="2000" dirty="0"/>
              <a:t> </a:t>
            </a:r>
            <a:r>
              <a:rPr lang="en-US" sz="2000" dirty="0" err="1"/>
              <a:t>Mahfudz</a:t>
            </a:r>
            <a:endParaRPr lang="id-ID" sz="2200" dirty="0"/>
          </a:p>
        </p:txBody>
      </p:sp>
      <p:sp>
        <p:nvSpPr>
          <p:cNvPr id="8" name="Action Button: Home 7">
            <a:hlinkClick r:id="rId3"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Left Arrow 6">
            <a:hlinkClick r:id="rId4"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Oval 8">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8343340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26" name="Picture 2" descr="C:\Users\User\Videos\20140404_171119.jpg"/>
          <p:cNvPicPr>
            <a:picLocks noChangeAspect="1" noChangeArrowheads="1"/>
          </p:cNvPicPr>
          <p:nvPr/>
        </p:nvPicPr>
        <p:blipFill>
          <a:blip r:embed="rId2"/>
          <a:srcRect t="15710"/>
          <a:stretch>
            <a:fillRect/>
          </a:stretch>
        </p:blipFill>
        <p:spPr bwMode="auto">
          <a:xfrm>
            <a:off x="999477" y="414193"/>
            <a:ext cx="10193047" cy="6443807"/>
          </a:xfrm>
          <a:prstGeom prst="rect">
            <a:avLst/>
          </a:prstGeom>
          <a:noFill/>
        </p:spPr>
      </p:pic>
      <p:sp>
        <p:nvSpPr>
          <p:cNvPr id="4" name="Rectangle 3"/>
          <p:cNvSpPr/>
          <p:nvPr/>
        </p:nvSpPr>
        <p:spPr>
          <a:xfrm>
            <a:off x="0" y="0"/>
            <a:ext cx="12192000"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b="1" dirty="0" smtClean="0">
                <a:latin typeface="Arial" panose="020B0604020202020204" pitchFamily="34" charset="0"/>
                <a:cs typeface="Arial" panose="020B0604020202020204" pitchFamily="34" charset="0"/>
              </a:rPr>
              <a:t>Foto-1</a:t>
            </a:r>
            <a:endParaRPr lang="id-ID" b="1" dirty="0">
              <a:latin typeface="Arial" panose="020B0604020202020204" pitchFamily="34" charset="0"/>
              <a:cs typeface="Arial" panose="020B0604020202020204" pitchFamily="34" charset="0"/>
            </a:endParaRPr>
          </a:p>
        </p:txBody>
      </p:sp>
      <p:sp>
        <p:nvSpPr>
          <p:cNvPr id="5" name="&quot;No&quot; Symbol 4">
            <a:hlinkClick r:id="rId3" action="ppaction://hlinksldjump"/>
          </p:cNvPr>
          <p:cNvSpPr/>
          <p:nvPr/>
        </p:nvSpPr>
        <p:spPr>
          <a:xfrm>
            <a:off x="11739647" y="3251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6" name="Right Arrow 5">
            <a:hlinkClick r:id="" action="ppaction://hlinkshowjump?jump=nextslide"/>
          </p:cNvPr>
          <p:cNvSpPr/>
          <p:nvPr/>
        </p:nvSpPr>
        <p:spPr>
          <a:xfrm>
            <a:off x="6471138" y="6140546"/>
            <a:ext cx="478302" cy="365760"/>
          </a:xfrm>
          <a:prstGeom prst="rightArrow">
            <a:avLst/>
          </a:prstGeom>
          <a:effectLst>
            <a:glow rad="139700">
              <a:schemeClr val="accent6">
                <a:satMod val="175000"/>
                <a:alpha val="40000"/>
              </a:schemeClr>
            </a:glow>
            <a:outerShdw blurRad="38100" dist="25400" dir="5400000" rotWithShape="0">
              <a:srgbClr val="000000">
                <a:alpha val="60000"/>
              </a:srgbClr>
            </a:outerShdw>
          </a:effectLst>
          <a:scene3d>
            <a:camera prst="orthographicFront"/>
            <a:lightRig rig="threePt" dir="t"/>
          </a:scene3d>
          <a:sp3d>
            <a:bevelT w="165100" prst="coolSlant"/>
          </a:sp3d>
        </p:spPr>
        <p:style>
          <a:lnRef idx="0">
            <a:schemeClr val="accent5"/>
          </a:lnRef>
          <a:fillRef idx="3">
            <a:schemeClr val="accent5"/>
          </a:fillRef>
          <a:effectRef idx="3">
            <a:schemeClr val="accent5"/>
          </a:effectRef>
          <a:fontRef idx="minor">
            <a:schemeClr val="lt1"/>
          </a:fontRef>
        </p:style>
        <p:txBody>
          <a:bodyPr rtlCol="0" anchor="ctr"/>
          <a:lstStyle/>
          <a:p>
            <a:pPr algn="ctr"/>
            <a:endParaRPr lang="id-ID"/>
          </a:p>
        </p:txBody>
      </p:sp>
      <p:sp>
        <p:nvSpPr>
          <p:cNvPr id="8" name="Oval 7"/>
          <p:cNvSpPr/>
          <p:nvPr/>
        </p:nvSpPr>
        <p:spPr>
          <a:xfrm>
            <a:off x="5847471" y="6091309"/>
            <a:ext cx="497058" cy="464234"/>
          </a:xfrm>
          <a:prstGeom prst="ellipse">
            <a:avLst/>
          </a:prstGeom>
          <a:effectLst>
            <a:glow rad="139700">
              <a:schemeClr val="accent6">
                <a:satMod val="175000"/>
                <a:alpha val="40000"/>
              </a:schemeClr>
            </a:glow>
            <a:outerShdw blurRad="38100" dist="25400" dir="5400000" rotWithShape="0">
              <a:srgbClr val="000000">
                <a:alpha val="60000"/>
              </a:srgbClr>
            </a:outerShdw>
          </a:effectLst>
          <a:scene3d>
            <a:camera prst="orthographicFront"/>
            <a:lightRig rig="threePt" dir="t"/>
          </a:scene3d>
          <a:sp3d>
            <a:bevelT w="165100" prst="coolSlant"/>
          </a:sp3d>
        </p:spPr>
        <p:style>
          <a:lnRef idx="0">
            <a:schemeClr val="accent5"/>
          </a:lnRef>
          <a:fillRef idx="3">
            <a:schemeClr val="accent5"/>
          </a:fillRef>
          <a:effectRef idx="3">
            <a:schemeClr val="accent5"/>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181605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050" name="Picture 2" descr="C:\Users\User\Videos\20140404_173121.jpg"/>
          <p:cNvPicPr>
            <a:picLocks noChangeAspect="1" noChangeArrowheads="1"/>
          </p:cNvPicPr>
          <p:nvPr/>
        </p:nvPicPr>
        <p:blipFill>
          <a:blip r:embed="rId2"/>
          <a:srcRect t="12141"/>
          <a:stretch>
            <a:fillRect/>
          </a:stretch>
        </p:blipFill>
        <p:spPr bwMode="auto">
          <a:xfrm>
            <a:off x="1182904" y="380226"/>
            <a:ext cx="9826193" cy="6474913"/>
          </a:xfrm>
          <a:prstGeom prst="rect">
            <a:avLst/>
          </a:prstGeom>
          <a:noFill/>
        </p:spPr>
      </p:pic>
      <p:sp>
        <p:nvSpPr>
          <p:cNvPr id="4" name="Rectangle 3"/>
          <p:cNvSpPr/>
          <p:nvPr/>
        </p:nvSpPr>
        <p:spPr>
          <a:xfrm>
            <a:off x="0" y="0"/>
            <a:ext cx="12192000"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b="1" dirty="0" smtClean="0">
                <a:latin typeface="Arial" panose="020B0604020202020204" pitchFamily="34" charset="0"/>
                <a:cs typeface="Arial" panose="020B0604020202020204" pitchFamily="34" charset="0"/>
              </a:rPr>
              <a:t>Foto-2</a:t>
            </a:r>
            <a:endParaRPr lang="id-ID" b="1" dirty="0">
              <a:latin typeface="Arial" panose="020B0604020202020204" pitchFamily="34" charset="0"/>
              <a:cs typeface="Arial" panose="020B0604020202020204" pitchFamily="34" charset="0"/>
            </a:endParaRPr>
          </a:p>
        </p:txBody>
      </p:sp>
      <p:sp>
        <p:nvSpPr>
          <p:cNvPr id="5" name="&quot;No&quot; Symbol 4">
            <a:hlinkClick r:id="rId3" action="ppaction://hlinksldjump"/>
          </p:cNvPr>
          <p:cNvSpPr/>
          <p:nvPr/>
        </p:nvSpPr>
        <p:spPr>
          <a:xfrm>
            <a:off x="11739647" y="3251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1" name="Left Arrow 10">
            <a:hlinkClick r:id="" action="ppaction://hlinkshowjump?jump=previousslide"/>
          </p:cNvPr>
          <p:cNvSpPr/>
          <p:nvPr/>
        </p:nvSpPr>
        <p:spPr>
          <a:xfrm>
            <a:off x="5179392" y="6140546"/>
            <a:ext cx="478302" cy="365760"/>
          </a:xfrm>
          <a:prstGeom prst="leftArrow">
            <a:avLst/>
          </a:prstGeom>
          <a:effectLst>
            <a:glow rad="139700">
              <a:schemeClr val="accent6">
                <a:satMod val="175000"/>
                <a:alpha val="40000"/>
              </a:schemeClr>
            </a:glow>
            <a:outerShdw blurRad="38100" dist="25400" dir="5400000" rotWithShape="0">
              <a:srgbClr val="000000">
                <a:alpha val="60000"/>
              </a:srgbClr>
            </a:outerShdw>
          </a:effectLst>
          <a:scene3d>
            <a:camera prst="orthographicFront"/>
            <a:lightRig rig="threePt" dir="t"/>
          </a:scene3d>
          <a:sp3d>
            <a:bevelT w="165100" prst="coolSlant"/>
          </a:sp3d>
        </p:spPr>
        <p:style>
          <a:lnRef idx="0">
            <a:schemeClr val="accent5"/>
          </a:lnRef>
          <a:fillRef idx="3">
            <a:schemeClr val="accent5"/>
          </a:fillRef>
          <a:effectRef idx="3">
            <a:schemeClr val="accent5"/>
          </a:effectRef>
          <a:fontRef idx="minor">
            <a:schemeClr val="lt1"/>
          </a:fontRef>
        </p:style>
        <p:txBody>
          <a:bodyPr rtlCol="0" anchor="ctr"/>
          <a:lstStyle/>
          <a:p>
            <a:pPr algn="ctr"/>
            <a:endParaRPr lang="id-ID"/>
          </a:p>
        </p:txBody>
      </p:sp>
      <p:sp>
        <p:nvSpPr>
          <p:cNvPr id="12" name="Oval 11"/>
          <p:cNvSpPr/>
          <p:nvPr/>
        </p:nvSpPr>
        <p:spPr>
          <a:xfrm>
            <a:off x="5847471" y="6091309"/>
            <a:ext cx="497058" cy="464234"/>
          </a:xfrm>
          <a:prstGeom prst="ellipse">
            <a:avLst/>
          </a:prstGeom>
          <a:effectLst>
            <a:glow rad="139700">
              <a:schemeClr val="accent6">
                <a:satMod val="175000"/>
                <a:alpha val="40000"/>
              </a:schemeClr>
            </a:glow>
            <a:outerShdw blurRad="38100" dist="25400" dir="5400000" rotWithShape="0">
              <a:srgbClr val="000000">
                <a:alpha val="60000"/>
              </a:srgbClr>
            </a:outerShdw>
          </a:effectLst>
          <a:scene3d>
            <a:camera prst="orthographicFront"/>
            <a:lightRig rig="threePt" dir="t"/>
          </a:scene3d>
          <a:sp3d>
            <a:bevelT w="165100" prst="coolSlant"/>
          </a:sp3d>
        </p:spPr>
        <p:style>
          <a:lnRef idx="0">
            <a:schemeClr val="accent5"/>
          </a:lnRef>
          <a:fillRef idx="3">
            <a:schemeClr val="accent5"/>
          </a:fillRef>
          <a:effectRef idx="3">
            <a:schemeClr val="accent5"/>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14163468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Masjid Al-Fatah</a:t>
            </a:r>
            <a:endParaRPr lang="id-ID" b="1" dirty="0"/>
          </a:p>
        </p:txBody>
      </p:sp>
      <p:sp>
        <p:nvSpPr>
          <p:cNvPr id="3" name="Content Placeholder 2"/>
          <p:cNvSpPr>
            <a:spLocks noGrp="1"/>
          </p:cNvSpPr>
          <p:nvPr>
            <p:ph idx="1"/>
          </p:nvPr>
        </p:nvSpPr>
        <p:spPr/>
        <p:txBody>
          <a:bodyPr/>
          <a:lstStyle/>
          <a:p>
            <a:r>
              <a:rPr lang="id-ID" dirty="0" smtClean="0"/>
              <a:t>Masjid ini terletak di desa Wonorejo-Kencong-Jember. Menurut narasumber wakif pertama dari masjid ini belum tahu pasti tetapi wkif saat ini adalah K.H. Syarif</a:t>
            </a:r>
          </a:p>
          <a:p>
            <a:r>
              <a:rPr lang="id-ID" dirty="0" smtClean="0"/>
              <a:t>Sekarang masjid ini dikelola oleh takmir masjid yang di ketuai oleh bapak Syafi’i. Masjid ini di wakafkan dalam bentuk masjid.</a:t>
            </a:r>
          </a:p>
          <a:p>
            <a:r>
              <a:rPr lang="id-ID" dirty="0" smtClean="0"/>
              <a:t>Pembangunan dan perawatan masjid ini menggunakan uang masyarakat, dari amal. Dan selama itu pula masjid ini tidak dikenai pajak sama sekali.</a:t>
            </a:r>
          </a:p>
        </p:txBody>
      </p:sp>
      <p:sp>
        <p:nvSpPr>
          <p:cNvPr id="5" name="Action Button: Home 4">
            <a:hlinkClick r:id="rId2"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Left Arrow 6">
            <a:hlinkClick r:id="rId3"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8" name="Oval 7">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09388181"/>
      </p:ext>
    </p:extLst>
  </p:cSld>
  <p:clrMapOvr>
    <a:masterClrMapping/>
  </p:clrMapOvr>
  <p:transition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to="" calcmode="lin" valueType="num">
                                      <p:cBhvr>
                                        <p:cTn id="11" dur="1" fill="hold"/>
                                        <p:tgtEl>
                                          <p:spTgt spid="3">
                                            <p:txEl>
                                              <p:pRg st="0" end="0"/>
                                            </p:txEl>
                                          </p:spTgt>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to="" calcmode="lin" valueType="num">
                                      <p:cBhvr>
                                        <p:cTn id="15" dur="1" fill="hold"/>
                                        <p:tgtEl>
                                          <p:spTgt spid="3">
                                            <p:txEl>
                                              <p:pRg st="1" end="1"/>
                                            </p:txEl>
                                          </p:spTgt>
                                        </p:tgtEl>
                                        <p:attrNameLst>
                                          <p:attrName/>
                                        </p:attrNameLst>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to="" calcmode="lin" valueType="num">
                                      <p:cBhvr>
                                        <p:cTn id="19"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Definisi</a:t>
            </a:r>
            <a:r>
              <a:rPr lang="en-US" b="1" dirty="0" smtClean="0"/>
              <a:t> </a:t>
            </a:r>
            <a:r>
              <a:rPr lang="en-US" b="1" dirty="0" err="1" smtClean="0"/>
              <a:t>Wakaf</a:t>
            </a:r>
            <a:endParaRPr lang="id-ID" b="1" dirty="0"/>
          </a:p>
        </p:txBody>
      </p:sp>
      <p:sp>
        <p:nvSpPr>
          <p:cNvPr id="3" name="Content Placeholder 2"/>
          <p:cNvSpPr>
            <a:spLocks noGrp="1"/>
          </p:cNvSpPr>
          <p:nvPr>
            <p:ph idx="1"/>
          </p:nvPr>
        </p:nvSpPr>
        <p:spPr/>
        <p:txBody>
          <a:bodyPr anchor="t"/>
          <a:lstStyle/>
          <a:p>
            <a:pPr marL="0" indent="0">
              <a:buNone/>
            </a:pPr>
            <a:r>
              <a:rPr lang="en-US" b="1" dirty="0" smtClean="0"/>
              <a:t>	</a:t>
            </a:r>
            <a:r>
              <a:rPr lang="id-ID" b="1" dirty="0" smtClean="0"/>
              <a:t>Wakaf</a:t>
            </a:r>
            <a:r>
              <a:rPr lang="id-ID" dirty="0"/>
              <a:t> </a:t>
            </a:r>
            <a:r>
              <a:rPr lang="ar-AE" dirty="0" smtClean="0"/>
              <a:t>وقف,</a:t>
            </a:r>
            <a:r>
              <a:rPr lang="ar-AE" dirty="0"/>
              <a:t> </a:t>
            </a:r>
            <a:r>
              <a:rPr lang="en-US" dirty="0" smtClean="0"/>
              <a:t> </a:t>
            </a:r>
            <a:r>
              <a:rPr lang="id-ID" dirty="0" smtClean="0"/>
              <a:t>adalah </a:t>
            </a:r>
            <a:r>
              <a:rPr lang="id-ID" dirty="0"/>
              <a:t>perbuatan yang dilakukan wakif (pihak yang melakukan wakaf) untuk menyerahkan sebagian atau keseluruhan harta benda yang dimilikinya untuk kepentingan ibadah dan kesejahteraan masyarakat untuk selama-lamanya.</a:t>
            </a:r>
          </a:p>
        </p:txBody>
      </p:sp>
      <p:sp>
        <p:nvSpPr>
          <p:cNvPr id="4" name="Right Arrow 3">
            <a:hlinkClick r:id="" action="ppaction://hlinkshowjump?jump=nextslide"/>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5" name="Left Arrow 4">
            <a:hlinkClick r:id="rId2"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6" name="Oval 5">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37912336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Masjid </a:t>
            </a:r>
            <a:r>
              <a:rPr lang="en-US" b="1" dirty="0" err="1"/>
              <a:t>Agung</a:t>
            </a:r>
            <a:r>
              <a:rPr lang="en-US" b="1" dirty="0"/>
              <a:t> </a:t>
            </a:r>
            <a:r>
              <a:rPr lang="en-US" b="1" dirty="0" err="1"/>
              <a:t>Anas</a:t>
            </a:r>
            <a:r>
              <a:rPr lang="en-US" b="1" dirty="0"/>
              <a:t> </a:t>
            </a:r>
            <a:r>
              <a:rPr lang="en-US" b="1" dirty="0" err="1"/>
              <a:t>Mahfudz</a:t>
            </a:r>
            <a:r>
              <a:rPr lang="en-US" b="1" dirty="0"/>
              <a:t> </a:t>
            </a:r>
            <a:endParaRPr lang="id-ID" b="1" dirty="0"/>
          </a:p>
        </p:txBody>
      </p:sp>
      <p:sp>
        <p:nvSpPr>
          <p:cNvPr id="3" name="Content Placeholder 2"/>
          <p:cNvSpPr>
            <a:spLocks noGrp="1"/>
          </p:cNvSpPr>
          <p:nvPr>
            <p:ph idx="1"/>
          </p:nvPr>
        </p:nvSpPr>
        <p:spPr/>
        <p:txBody>
          <a:bodyPr>
            <a:normAutofit/>
          </a:bodyPr>
          <a:lstStyle/>
          <a:p>
            <a:pPr>
              <a:lnSpc>
                <a:spcPct val="110000"/>
              </a:lnSpc>
            </a:pPr>
            <a:r>
              <a:rPr lang="en-US" sz="2200" dirty="0"/>
              <a:t>Masjid </a:t>
            </a:r>
            <a:r>
              <a:rPr lang="en-US" sz="2200" dirty="0" err="1"/>
              <a:t>Agung</a:t>
            </a:r>
            <a:r>
              <a:rPr lang="en-US" sz="2200" dirty="0"/>
              <a:t> </a:t>
            </a:r>
            <a:r>
              <a:rPr lang="en-US" sz="2200" dirty="0" err="1"/>
              <a:t>Anas</a:t>
            </a:r>
            <a:r>
              <a:rPr lang="en-US" sz="2200" dirty="0"/>
              <a:t> </a:t>
            </a:r>
            <a:r>
              <a:rPr lang="en-US" sz="2200" dirty="0" err="1"/>
              <a:t>Mahfudz</a:t>
            </a:r>
            <a:r>
              <a:rPr lang="en-US" sz="2200" dirty="0"/>
              <a:t> </a:t>
            </a:r>
            <a:r>
              <a:rPr lang="en-US" sz="2200" dirty="0" err="1"/>
              <a:t>awalnya</a:t>
            </a:r>
            <a:r>
              <a:rPr lang="en-US" sz="2200" dirty="0"/>
              <a:t> </a:t>
            </a:r>
            <a:r>
              <a:rPr lang="en-US" sz="2200" dirty="0" err="1"/>
              <a:t>didirikan</a:t>
            </a:r>
            <a:r>
              <a:rPr lang="en-US" sz="2200" dirty="0"/>
              <a:t> </a:t>
            </a:r>
            <a:r>
              <a:rPr lang="en-US" sz="2200" dirty="0" err="1"/>
              <a:t>oleh</a:t>
            </a:r>
            <a:r>
              <a:rPr lang="en-US" sz="2200" dirty="0"/>
              <a:t> </a:t>
            </a:r>
            <a:r>
              <a:rPr lang="en-US" sz="2200" dirty="0" err="1"/>
              <a:t>tentara</a:t>
            </a:r>
            <a:r>
              <a:rPr lang="en-US" sz="2200" dirty="0"/>
              <a:t> </a:t>
            </a:r>
            <a:r>
              <a:rPr lang="en-US" sz="2200" dirty="0" err="1"/>
              <a:t>pasukan</a:t>
            </a:r>
            <a:r>
              <a:rPr lang="en-US" sz="2200" dirty="0"/>
              <a:t> </a:t>
            </a:r>
            <a:r>
              <a:rPr lang="en-US" sz="2200" dirty="0" err="1"/>
              <a:t>Pangeran</a:t>
            </a:r>
            <a:r>
              <a:rPr lang="en-US" sz="2200" dirty="0"/>
              <a:t> </a:t>
            </a:r>
            <a:r>
              <a:rPr lang="en-US" sz="2200" dirty="0" err="1"/>
              <a:t>Diponegoro</a:t>
            </a:r>
            <a:r>
              <a:rPr lang="en-US" sz="2200" dirty="0"/>
              <a:t> </a:t>
            </a:r>
            <a:r>
              <a:rPr lang="en-US" sz="2200" dirty="0" err="1"/>
              <a:t>sekitar</a:t>
            </a:r>
            <a:r>
              <a:rPr lang="en-US" sz="2200" dirty="0"/>
              <a:t> </a:t>
            </a:r>
            <a:r>
              <a:rPr lang="en-US" sz="2200" dirty="0" err="1"/>
              <a:t>tahun</a:t>
            </a:r>
            <a:r>
              <a:rPr lang="en-US" sz="2200" dirty="0"/>
              <a:t> 1825. </a:t>
            </a:r>
            <a:r>
              <a:rPr lang="en-US" sz="2200" dirty="0" err="1"/>
              <a:t>Lalu</a:t>
            </a:r>
            <a:r>
              <a:rPr lang="en-US" sz="2200" dirty="0"/>
              <a:t>, masjid </a:t>
            </a:r>
            <a:r>
              <a:rPr lang="en-US" sz="2200" dirty="0" err="1"/>
              <a:t>ini</a:t>
            </a:r>
            <a:r>
              <a:rPr lang="en-US" sz="2200" dirty="0"/>
              <a:t> </a:t>
            </a:r>
            <a:r>
              <a:rPr lang="en-US" sz="2200" dirty="0" err="1"/>
              <a:t>mengalami</a:t>
            </a:r>
            <a:r>
              <a:rPr lang="en-US" sz="2200" dirty="0"/>
              <a:t> </a:t>
            </a:r>
            <a:r>
              <a:rPr lang="en-US" sz="2200" dirty="0" err="1"/>
              <a:t>beberapa</a:t>
            </a:r>
            <a:r>
              <a:rPr lang="en-US" sz="2200" dirty="0"/>
              <a:t> kali </a:t>
            </a:r>
            <a:r>
              <a:rPr lang="en-US" sz="2200" dirty="0" err="1"/>
              <a:t>perluasan</a:t>
            </a:r>
            <a:r>
              <a:rPr lang="en-US" sz="2200" dirty="0"/>
              <a:t> </a:t>
            </a:r>
            <a:r>
              <a:rPr lang="en-US" sz="2200" dirty="0" err="1"/>
              <a:t>dan</a:t>
            </a:r>
            <a:r>
              <a:rPr lang="en-US" sz="2200" dirty="0"/>
              <a:t> </a:t>
            </a:r>
            <a:r>
              <a:rPr lang="en-US" sz="2200" dirty="0" err="1"/>
              <a:t>renovasi</a:t>
            </a:r>
            <a:r>
              <a:rPr lang="en-US" sz="2200" dirty="0"/>
              <a:t>, </a:t>
            </a:r>
            <a:r>
              <a:rPr lang="en-US" sz="2200" dirty="0" err="1"/>
              <a:t>diantaranya</a:t>
            </a:r>
            <a:r>
              <a:rPr lang="en-US" sz="2200" dirty="0"/>
              <a:t> </a:t>
            </a:r>
            <a:r>
              <a:rPr lang="en-US" sz="2200" dirty="0" err="1"/>
              <a:t>tahun</a:t>
            </a:r>
            <a:r>
              <a:rPr lang="en-US" sz="2200" dirty="0"/>
              <a:t> 1955, 1969, 1987, </a:t>
            </a:r>
            <a:r>
              <a:rPr lang="en-US" sz="2200" dirty="0" err="1"/>
              <a:t>sebelum</a:t>
            </a:r>
            <a:r>
              <a:rPr lang="en-US" sz="2200" dirty="0"/>
              <a:t> </a:t>
            </a:r>
            <a:r>
              <a:rPr lang="en-US" sz="2200" dirty="0" err="1"/>
              <a:t>akhirnya</a:t>
            </a:r>
            <a:r>
              <a:rPr lang="en-US" sz="2200" dirty="0"/>
              <a:t> </a:t>
            </a:r>
            <a:r>
              <a:rPr lang="en-US" sz="2200" dirty="0" err="1"/>
              <a:t>pada</a:t>
            </a:r>
            <a:r>
              <a:rPr lang="en-US" sz="2200" dirty="0"/>
              <a:t> </a:t>
            </a:r>
            <a:r>
              <a:rPr lang="en-US" sz="2200" dirty="0" err="1"/>
              <a:t>tahun</a:t>
            </a:r>
            <a:r>
              <a:rPr lang="en-US" sz="2200" dirty="0"/>
              <a:t> 2003 </a:t>
            </a:r>
            <a:r>
              <a:rPr lang="en-US" sz="2200" dirty="0" err="1"/>
              <a:t>atas</a:t>
            </a:r>
            <a:r>
              <a:rPr lang="en-US" sz="2200" dirty="0"/>
              <a:t> </a:t>
            </a:r>
            <a:r>
              <a:rPr lang="en-US" sz="2200" dirty="0" err="1"/>
              <a:t>perintah</a:t>
            </a:r>
            <a:r>
              <a:rPr lang="en-US" sz="2200" dirty="0"/>
              <a:t> </a:t>
            </a:r>
            <a:r>
              <a:rPr lang="en-US" sz="2200" dirty="0" err="1"/>
              <a:t>Bupati</a:t>
            </a:r>
            <a:r>
              <a:rPr lang="en-US" sz="2200" dirty="0"/>
              <a:t> Ahmad </a:t>
            </a:r>
            <a:r>
              <a:rPr lang="en-US" sz="2200" dirty="0" err="1"/>
              <a:t>Fauzi</a:t>
            </a:r>
            <a:r>
              <a:rPr lang="en-US" sz="2200" dirty="0"/>
              <a:t>, Masjid </a:t>
            </a:r>
            <a:r>
              <a:rPr lang="en-US" sz="2200" dirty="0" err="1"/>
              <a:t>Agung</a:t>
            </a:r>
            <a:r>
              <a:rPr lang="en-US" sz="2200" dirty="0"/>
              <a:t> </a:t>
            </a:r>
            <a:r>
              <a:rPr lang="en-US" sz="2200" dirty="0" err="1"/>
              <a:t>Anas</a:t>
            </a:r>
            <a:r>
              <a:rPr lang="en-US" sz="2200" dirty="0"/>
              <a:t> </a:t>
            </a:r>
            <a:r>
              <a:rPr lang="en-US" sz="2200" dirty="0" err="1"/>
              <a:t>Mahfudz</a:t>
            </a:r>
            <a:r>
              <a:rPr lang="en-US" sz="2200" dirty="0"/>
              <a:t> </a:t>
            </a:r>
            <a:r>
              <a:rPr lang="en-US" sz="2200" dirty="0" err="1"/>
              <a:t>direnovasi</a:t>
            </a:r>
            <a:r>
              <a:rPr lang="en-US" sz="2200" dirty="0"/>
              <a:t> </a:t>
            </a:r>
            <a:r>
              <a:rPr lang="en-US" sz="2200" dirty="0" err="1"/>
              <a:t>seperti</a:t>
            </a:r>
            <a:r>
              <a:rPr lang="en-US" sz="2200" dirty="0"/>
              <a:t> </a:t>
            </a:r>
            <a:r>
              <a:rPr lang="en-US" sz="2200" dirty="0" err="1"/>
              <a:t>sekarang</a:t>
            </a:r>
            <a:r>
              <a:rPr lang="en-US" sz="2200" dirty="0"/>
              <a:t> </a:t>
            </a:r>
            <a:r>
              <a:rPr lang="en-US" sz="2200" dirty="0" err="1"/>
              <a:t>ini</a:t>
            </a:r>
            <a:r>
              <a:rPr lang="en-US" sz="2200" dirty="0"/>
              <a:t>. </a:t>
            </a:r>
            <a:r>
              <a:rPr lang="en-US" sz="2200" dirty="0" err="1"/>
              <a:t>Dalam</a:t>
            </a:r>
            <a:r>
              <a:rPr lang="en-US" sz="2200" dirty="0"/>
              <a:t> </a:t>
            </a:r>
            <a:r>
              <a:rPr lang="en-US" sz="2200" dirty="0" err="1"/>
              <a:t>perluasan</a:t>
            </a:r>
            <a:r>
              <a:rPr lang="en-US" sz="2200" dirty="0"/>
              <a:t> </a:t>
            </a:r>
            <a:r>
              <a:rPr lang="en-US" sz="2200" dirty="0" err="1"/>
              <a:t>tersebut</a:t>
            </a:r>
            <a:r>
              <a:rPr lang="en-US" sz="2200" dirty="0"/>
              <a:t>, Masjid </a:t>
            </a:r>
            <a:r>
              <a:rPr lang="en-US" sz="2200" dirty="0" err="1"/>
              <a:t>Agung</a:t>
            </a:r>
            <a:r>
              <a:rPr lang="en-US" sz="2200" dirty="0"/>
              <a:t> </a:t>
            </a:r>
            <a:r>
              <a:rPr lang="en-US" sz="2200" dirty="0" err="1"/>
              <a:t>menggunakan</a:t>
            </a:r>
            <a:r>
              <a:rPr lang="en-US" sz="2200" dirty="0"/>
              <a:t> </a:t>
            </a:r>
            <a:r>
              <a:rPr lang="en-US" sz="2200" dirty="0" err="1"/>
              <a:t>tanah</a:t>
            </a:r>
            <a:r>
              <a:rPr lang="en-US" sz="2200" dirty="0"/>
              <a:t> </a:t>
            </a:r>
            <a:r>
              <a:rPr lang="en-US" sz="2200" dirty="0" err="1"/>
              <a:t>wakaf</a:t>
            </a:r>
            <a:r>
              <a:rPr lang="en-US" sz="2200" dirty="0"/>
              <a:t> yang </a:t>
            </a:r>
            <a:r>
              <a:rPr lang="en-US" sz="2200" dirty="0" err="1"/>
              <a:t>dimiliki</a:t>
            </a:r>
            <a:r>
              <a:rPr lang="en-US" sz="2200" dirty="0"/>
              <a:t> </a:t>
            </a:r>
            <a:r>
              <a:rPr lang="en-US" sz="2200" dirty="0" err="1"/>
              <a:t>oleh</a:t>
            </a:r>
            <a:r>
              <a:rPr lang="en-US" sz="2200" dirty="0"/>
              <a:t> </a:t>
            </a:r>
            <a:r>
              <a:rPr lang="en-US" sz="2200" dirty="0" err="1"/>
              <a:t>lebih</a:t>
            </a:r>
            <a:r>
              <a:rPr lang="en-US" sz="2200" dirty="0"/>
              <a:t> </a:t>
            </a:r>
            <a:r>
              <a:rPr lang="en-US" sz="2200" dirty="0" err="1"/>
              <a:t>dari</a:t>
            </a:r>
            <a:r>
              <a:rPr lang="en-US" sz="2200" dirty="0"/>
              <a:t> </a:t>
            </a:r>
            <a:r>
              <a:rPr lang="en-US" sz="2200" dirty="0" err="1"/>
              <a:t>satu</a:t>
            </a:r>
            <a:r>
              <a:rPr lang="en-US" sz="2200" dirty="0"/>
              <a:t> orang, yang </a:t>
            </a:r>
            <a:r>
              <a:rPr lang="en-US" sz="2200" dirty="0" err="1"/>
              <a:t>diantaranya</a:t>
            </a:r>
            <a:r>
              <a:rPr lang="en-US" sz="2200" dirty="0"/>
              <a:t> </a:t>
            </a:r>
            <a:r>
              <a:rPr lang="en-US" sz="2200" dirty="0" err="1"/>
              <a:t>adalah</a:t>
            </a:r>
            <a:r>
              <a:rPr lang="en-US" sz="2200" dirty="0"/>
              <a:t>  </a:t>
            </a:r>
            <a:r>
              <a:rPr lang="en-US" sz="2200" dirty="0" err="1"/>
              <a:t>milik</a:t>
            </a:r>
            <a:r>
              <a:rPr lang="en-US" sz="2200" dirty="0"/>
              <a:t> KH </a:t>
            </a:r>
            <a:r>
              <a:rPr lang="en-US" sz="2200" dirty="0" err="1"/>
              <a:t>Anas</a:t>
            </a:r>
            <a:r>
              <a:rPr lang="en-US" sz="2200" dirty="0"/>
              <a:t> </a:t>
            </a:r>
            <a:r>
              <a:rPr lang="en-US" sz="2200" dirty="0" err="1"/>
              <a:t>Mahfudz</a:t>
            </a:r>
            <a:r>
              <a:rPr lang="en-US" sz="2200" dirty="0"/>
              <a:t> yang </a:t>
            </a:r>
            <a:r>
              <a:rPr lang="en-US" sz="2200" dirty="0" err="1"/>
              <a:t>kemudian</a:t>
            </a:r>
            <a:r>
              <a:rPr lang="en-US" sz="2200" dirty="0"/>
              <a:t> </a:t>
            </a:r>
            <a:r>
              <a:rPr lang="en-US" sz="2200" dirty="0" err="1"/>
              <a:t>namanya</a:t>
            </a:r>
            <a:r>
              <a:rPr lang="en-US" sz="2200" dirty="0"/>
              <a:t> </a:t>
            </a:r>
            <a:r>
              <a:rPr lang="en-US" sz="2200" dirty="0" err="1"/>
              <a:t>diabadikan</a:t>
            </a:r>
            <a:r>
              <a:rPr lang="en-US" sz="2200" dirty="0"/>
              <a:t> </a:t>
            </a:r>
            <a:r>
              <a:rPr lang="en-US" sz="2200" dirty="0" err="1"/>
              <a:t>sebagai</a:t>
            </a:r>
            <a:r>
              <a:rPr lang="en-US" sz="2200" dirty="0"/>
              <a:t> </a:t>
            </a:r>
            <a:r>
              <a:rPr lang="en-US" sz="2200" dirty="0" err="1"/>
              <a:t>nama</a:t>
            </a:r>
            <a:r>
              <a:rPr lang="en-US" sz="2200" dirty="0"/>
              <a:t> Masjid </a:t>
            </a:r>
            <a:r>
              <a:rPr lang="en-US" sz="2200" dirty="0" err="1"/>
              <a:t>tersebut</a:t>
            </a:r>
            <a:r>
              <a:rPr lang="en-US" sz="2200" dirty="0"/>
              <a:t>.</a:t>
            </a:r>
            <a:endParaRPr lang="id-ID" sz="2200" dirty="0"/>
          </a:p>
          <a:p>
            <a:pPr>
              <a:lnSpc>
                <a:spcPct val="110000"/>
              </a:lnSpc>
            </a:pPr>
            <a:endParaRPr lang="id-ID" sz="2200" dirty="0"/>
          </a:p>
        </p:txBody>
      </p:sp>
      <p:sp>
        <p:nvSpPr>
          <p:cNvPr id="5" name="Right Arrow 4">
            <a:hlinkClick r:id="rId2"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7" name="Action Button: Home 6">
            <a:hlinkClick r:id="rId3" action="ppaction://hlinksldjump" highlightClick="1"/>
          </p:cNvPr>
          <p:cNvSpPr/>
          <p:nvPr/>
        </p:nvSpPr>
        <p:spPr>
          <a:xfrm>
            <a:off x="1796954" y="1359468"/>
            <a:ext cx="682388" cy="549194"/>
          </a:xfrm>
          <a:prstGeom prst="actionButtonHom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Action Button: Movie 8">
            <a:hlinkClick r:id="rId4" action="ppaction://hlinksldjump" highlightClick="1"/>
          </p:cNvPr>
          <p:cNvSpPr/>
          <p:nvPr/>
        </p:nvSpPr>
        <p:spPr>
          <a:xfrm>
            <a:off x="10031104" y="1359468"/>
            <a:ext cx="709684" cy="549194"/>
          </a:xfrm>
          <a:prstGeom prst="actionButtonMovi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d-ID"/>
          </a:p>
        </p:txBody>
      </p:sp>
      <p:sp>
        <p:nvSpPr>
          <p:cNvPr id="8" name="Oval 7">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3447879354"/>
      </p:ext>
    </p:extLst>
  </p:cSld>
  <p:clrMapOvr>
    <a:masterClrMapping/>
  </p:clrMapOvr>
  <p:transition spd="slow"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hlinkClick r:id="rId2" action="ppaction://hlinksldjump"/>
          </p:cNvPr>
          <p:cNvSpPr/>
          <p:nvPr/>
        </p:nvSpPr>
        <p:spPr>
          <a:xfrm>
            <a:off x="4220472" y="5256726"/>
            <a:ext cx="365194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err="1" smtClean="0"/>
              <a:t>Hukum</a:t>
            </a:r>
            <a:r>
              <a:rPr lang="en-GB" b="1" dirty="0" smtClean="0"/>
              <a:t> </a:t>
            </a:r>
            <a:r>
              <a:rPr lang="en-GB" b="1" dirty="0" err="1" smtClean="0"/>
              <a:t>Wakaf</a:t>
            </a:r>
            <a:endParaRPr lang="id-ID" b="1" dirty="0"/>
          </a:p>
        </p:txBody>
      </p:sp>
      <p:sp>
        <p:nvSpPr>
          <p:cNvPr id="2" name="Title 1"/>
          <p:cNvSpPr>
            <a:spLocks noGrp="1"/>
          </p:cNvSpPr>
          <p:nvPr>
            <p:ph type="title"/>
          </p:nvPr>
        </p:nvSpPr>
        <p:spPr/>
        <p:txBody>
          <a:bodyPr/>
          <a:lstStyle/>
          <a:p>
            <a:r>
              <a:rPr lang="en-US" b="1" dirty="0" err="1"/>
              <a:t>Syarat</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3" action="ppaction://hlinksldjump"/>
          </p:cNvPr>
          <p:cNvSpPr/>
          <p:nvPr/>
        </p:nvSpPr>
        <p:spPr>
          <a:xfrm>
            <a:off x="4810072"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Shigah</a:t>
            </a:r>
            <a:endParaRPr lang="id-ID" b="1" dirty="0"/>
          </a:p>
        </p:txBody>
      </p:sp>
      <p:sp>
        <p:nvSpPr>
          <p:cNvPr id="7" name="Rounded Rectangle 6">
            <a:hlinkClick r:id="rId3" action="ppaction://hlinksldjump"/>
          </p:cNvPr>
          <p:cNvSpPr/>
          <p:nvPr/>
        </p:nvSpPr>
        <p:spPr>
          <a:xfrm>
            <a:off x="8019686"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Nazhir </a:t>
            </a:r>
          </a:p>
        </p:txBody>
      </p:sp>
      <p:sp>
        <p:nvSpPr>
          <p:cNvPr id="8" name="Rounded Rectangle 7">
            <a:hlinkClick r:id="rId3" action="ppaction://hlinksldjump"/>
          </p:cNvPr>
          <p:cNvSpPr/>
          <p:nvPr/>
        </p:nvSpPr>
        <p:spPr>
          <a:xfrm>
            <a:off x="3129188" y="3212731"/>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Wa</a:t>
            </a:r>
            <a:r>
              <a:rPr lang="en-US" b="1" dirty="0" smtClean="0"/>
              <a:t>k</a:t>
            </a:r>
            <a:r>
              <a:rPr lang="id-ID" b="1" dirty="0" smtClean="0"/>
              <a:t>if</a:t>
            </a:r>
            <a:endParaRPr lang="id-ID" b="1" dirty="0"/>
          </a:p>
        </p:txBody>
      </p:sp>
      <p:sp>
        <p:nvSpPr>
          <p:cNvPr id="9" name="Rounded Rectangle 8">
            <a:hlinkClick r:id="rId3" action="ppaction://hlinksldjump"/>
          </p:cNvPr>
          <p:cNvSpPr/>
          <p:nvPr/>
        </p:nvSpPr>
        <p:spPr>
          <a:xfrm>
            <a:off x="6347264" y="3214127"/>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a:t>q</a:t>
            </a:r>
            <a:r>
              <a:rPr lang="id-ID" b="1" dirty="0" smtClean="0"/>
              <a:t>uf</a:t>
            </a:r>
            <a:endParaRPr lang="id-ID" b="1" dirty="0"/>
          </a:p>
        </p:txBody>
      </p:sp>
      <p:sp>
        <p:nvSpPr>
          <p:cNvPr id="10" name="Rounded Rectangle 9">
            <a:hlinkClick r:id="rId3" action="ppaction://hlinksldjump"/>
          </p:cNvPr>
          <p:cNvSpPr/>
          <p:nvPr/>
        </p:nvSpPr>
        <p:spPr>
          <a:xfrm>
            <a:off x="1600458" y="4077144"/>
            <a:ext cx="2472743"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smtClean="0"/>
              <a:t>Mau</a:t>
            </a:r>
            <a:r>
              <a:rPr lang="en-US" b="1" dirty="0" smtClean="0"/>
              <a:t>q</a:t>
            </a:r>
            <a:r>
              <a:rPr lang="id-ID" b="1" dirty="0" smtClean="0"/>
              <a:t>uf </a:t>
            </a:r>
            <a:r>
              <a:rPr lang="id-ID" b="1" dirty="0"/>
              <a:t>Alaih</a:t>
            </a:r>
          </a:p>
        </p:txBody>
      </p:sp>
      <p:sp>
        <p:nvSpPr>
          <p:cNvPr id="12" name="Rectangle 11"/>
          <p:cNvSpPr/>
          <p:nvPr/>
        </p:nvSpPr>
        <p:spPr>
          <a:xfrm>
            <a:off x="2073340" y="1809644"/>
            <a:ext cx="8045318" cy="350968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r>
              <a:rPr lang="id-ID" sz="2000" b="1" dirty="0">
                <a:solidFill>
                  <a:schemeClr val="bg1"/>
                </a:solidFill>
              </a:rPr>
              <a:t>Hukum wakaf</a:t>
            </a:r>
            <a:r>
              <a:rPr lang="id-ID" sz="2000" dirty="0">
                <a:solidFill>
                  <a:schemeClr val="bg1"/>
                </a:solidFill>
              </a:rPr>
              <a:t> adalah sunnah (mandub);  dan ia termasuk sarana mendekatkan diri kepada Allah swt yang sangat disukai dan dianjurkan di dalam Islam</a:t>
            </a:r>
            <a:r>
              <a:rPr lang="id-ID" sz="2000" b="1" dirty="0" smtClean="0">
                <a:solidFill>
                  <a:schemeClr val="bg1"/>
                </a:solidFill>
              </a:rPr>
              <a:t>[</a:t>
            </a:r>
            <a:r>
              <a:rPr lang="id-ID" sz="2000" dirty="0" smtClean="0">
                <a:solidFill>
                  <a:schemeClr val="bg1"/>
                </a:solidFill>
              </a:rPr>
              <a:t>.</a:t>
            </a:r>
            <a:r>
              <a:rPr lang="id-ID" sz="2000" dirty="0">
                <a:solidFill>
                  <a:schemeClr val="bg1"/>
                </a:solidFill>
              </a:rPr>
              <a:t>  Al Hafidz Ibnu Hajar Al Asqalaniy menuturkan sebuah riwayat, bahwasanya menurut Imam Asy Syafi’iy, waqaf merupakan kekhususan bagi umat Islam, dan belum pernah dikenal pada masa jahiliyyah. [Al Hafidz Ibnu Hajar Al Asqalaniy, </a:t>
            </a:r>
            <a:r>
              <a:rPr lang="id-ID" sz="2000" i="1" dirty="0">
                <a:solidFill>
                  <a:schemeClr val="bg1"/>
                </a:solidFill>
              </a:rPr>
              <a:t>Fath al-Baariy, </a:t>
            </a:r>
            <a:r>
              <a:rPr lang="id-ID" sz="2000" dirty="0">
                <a:solidFill>
                  <a:schemeClr val="bg1"/>
                </a:solidFill>
              </a:rPr>
              <a:t>juz 8/350]</a:t>
            </a:r>
            <a:endParaRPr lang="id-ID" sz="2000" dirty="0">
              <a:solidFill>
                <a:schemeClr val="bg1"/>
              </a:solidFill>
            </a:endParaRPr>
          </a:p>
        </p:txBody>
      </p:sp>
      <p:sp>
        <p:nvSpPr>
          <p:cNvPr id="13" name="Rectangle 12"/>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600" b="1" dirty="0" err="1" smtClean="0">
                <a:latin typeface="Arial" panose="020B0604020202020204" pitchFamily="34" charset="0"/>
                <a:cs typeface="Arial" panose="020B0604020202020204" pitchFamily="34" charset="0"/>
              </a:rPr>
              <a:t>Hukum</a:t>
            </a:r>
            <a:r>
              <a:rPr lang="en-US" sz="1600" b="1" dirty="0" smtClean="0">
                <a:latin typeface="Arial" panose="020B0604020202020204" pitchFamily="34" charset="0"/>
                <a:cs typeface="Arial" panose="020B0604020202020204" pitchFamily="34" charset="0"/>
              </a:rPr>
              <a:t> </a:t>
            </a:r>
            <a:r>
              <a:rPr lang="en-US" sz="1600" b="1" dirty="0" err="1" smtClean="0">
                <a:latin typeface="Arial" panose="020B0604020202020204" pitchFamily="34" charset="0"/>
                <a:cs typeface="Arial" panose="020B0604020202020204" pitchFamily="34" charset="0"/>
              </a:rPr>
              <a:t>Wakaf</a:t>
            </a:r>
            <a:endParaRPr lang="id-ID" sz="1600" b="1" dirty="0">
              <a:latin typeface="Arial" panose="020B0604020202020204" pitchFamily="34" charset="0"/>
              <a:cs typeface="Arial" panose="020B0604020202020204" pitchFamily="34" charset="0"/>
            </a:endParaRPr>
          </a:p>
        </p:txBody>
      </p:sp>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6" name="&quot;No&quot; Symbol 15">
            <a:hlinkClick r:id="rId6"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7" name="Left Arrow 16">
            <a:hlinkClick r:id="rId7"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4" name="Oval 13">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33457957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6" name="Right Arrow 15">
            <a:hlinkClick r:id="rId6"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7"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774691469"/>
      </p:ext>
    </p:extLst>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750"/>
                                        <p:tgtEl>
                                          <p:spTgt spid="14"/>
                                        </p:tgtEl>
                                      </p:cBhvr>
                                    </p:animEffect>
                                    <p:anim calcmode="lin" valueType="num">
                                      <p:cBhvr>
                                        <p:cTn id="32" dur="750" fill="hold"/>
                                        <p:tgtEl>
                                          <p:spTgt spid="14"/>
                                        </p:tgtEl>
                                        <p:attrNameLst>
                                          <p:attrName>ppt_x</p:attrName>
                                        </p:attrNameLst>
                                      </p:cBhvr>
                                      <p:tavLst>
                                        <p:tav tm="0">
                                          <p:val>
                                            <p:strVal val="#ppt_x"/>
                                          </p:val>
                                        </p:tav>
                                        <p:tav tm="100000">
                                          <p:val>
                                            <p:strVal val="#ppt_x"/>
                                          </p:val>
                                        </p:tav>
                                      </p:tavLst>
                                    </p:anim>
                                    <p:anim calcmode="lin" valueType="num">
                                      <p:cBhvr>
                                        <p:cTn id="33" dur="7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750"/>
                                        <p:tgtEl>
                                          <p:spTgt spid="10"/>
                                        </p:tgtEl>
                                      </p:cBhvr>
                                    </p:animEffect>
                                    <p:anim calcmode="lin" valueType="num">
                                      <p:cBhvr>
                                        <p:cTn id="38" dur="750" fill="hold"/>
                                        <p:tgtEl>
                                          <p:spTgt spid="10"/>
                                        </p:tgtEl>
                                        <p:attrNameLst>
                                          <p:attrName>ppt_x</p:attrName>
                                        </p:attrNameLst>
                                      </p:cBhvr>
                                      <p:tavLst>
                                        <p:tav tm="0">
                                          <p:val>
                                            <p:strVal val="#ppt_x"/>
                                          </p:val>
                                        </p:tav>
                                        <p:tav tm="100000">
                                          <p:val>
                                            <p:strVal val="#ppt_x"/>
                                          </p:val>
                                        </p:tav>
                                      </p:tavLst>
                                    </p:anim>
                                    <p:anim calcmode="lin" valueType="num">
                                      <p:cBhvr>
                                        <p:cTn id="39"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10"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9" name="Rectangle 8"/>
          <p:cNvSpPr/>
          <p:nvPr/>
        </p:nvSpPr>
        <p:spPr>
          <a:xfrm>
            <a:off x="2144777" y="840177"/>
            <a:ext cx="8045318" cy="5417748"/>
          </a:xfrm>
          <a:prstGeom prst="rect">
            <a:avLst/>
          </a:prstGeom>
          <a:blipFill dpi="0" rotWithShape="1">
            <a:blip r:embed="rId6">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GB" dirty="0" smtClean="0"/>
          </a:p>
          <a:p>
            <a:r>
              <a:rPr lang="id-ID" dirty="0" smtClean="0"/>
              <a:t>(1</a:t>
            </a:r>
            <a:r>
              <a:rPr lang="id-ID" dirty="0"/>
              <a:t>)   Pendaftaran harta benda wakaf tidak bergerak berupa tanah dilaksanakan </a:t>
            </a:r>
            <a:r>
              <a:rPr lang="en-GB" dirty="0" smtClean="0"/>
              <a:t>	</a:t>
            </a:r>
            <a:r>
              <a:rPr lang="id-ID" dirty="0" smtClean="0"/>
              <a:t>berdasarkan </a:t>
            </a:r>
            <a:r>
              <a:rPr lang="id-ID" dirty="0"/>
              <a:t>AIW atau APAIW.</a:t>
            </a:r>
          </a:p>
          <a:p>
            <a:r>
              <a:rPr lang="id-ID" dirty="0"/>
              <a:t>(2)   Selain persyaratan sebagaimana dimaksud pada ayat (1) dilampirkan persyaratan </a:t>
            </a:r>
            <a:r>
              <a:rPr lang="en-GB" dirty="0" smtClean="0"/>
              <a:t>	</a:t>
            </a:r>
            <a:r>
              <a:rPr lang="id-ID" dirty="0" smtClean="0"/>
              <a:t>sebagai </a:t>
            </a:r>
            <a:r>
              <a:rPr lang="id-ID" dirty="0"/>
              <a:t>berikut:</a:t>
            </a:r>
          </a:p>
          <a:p>
            <a:r>
              <a:rPr lang="en-GB" dirty="0" smtClean="0"/>
              <a:t>	</a:t>
            </a:r>
            <a:r>
              <a:rPr lang="id-ID" dirty="0" smtClean="0"/>
              <a:t>Ø</a:t>
            </a:r>
            <a:r>
              <a:rPr lang="en-GB" dirty="0" smtClean="0"/>
              <a:t> </a:t>
            </a:r>
            <a:r>
              <a:rPr lang="id-ID" dirty="0" smtClean="0"/>
              <a:t>sertifikat </a:t>
            </a:r>
            <a:r>
              <a:rPr lang="id-ID" dirty="0"/>
              <a:t>hak atas tanah atau sertifikat hak milik atas satuan rumah susun yang </a:t>
            </a:r>
            <a:r>
              <a:rPr lang="en-GB" dirty="0" smtClean="0"/>
              <a:t>	</a:t>
            </a:r>
            <a:r>
              <a:rPr lang="id-ID" dirty="0" smtClean="0"/>
              <a:t>bersangkutan </a:t>
            </a:r>
            <a:r>
              <a:rPr lang="id-ID" dirty="0"/>
              <a:t>atau tanda bukti pemilikan tanah lainnya;</a:t>
            </a:r>
          </a:p>
          <a:p>
            <a:r>
              <a:rPr lang="en-GB" dirty="0" smtClean="0"/>
              <a:t>	</a:t>
            </a:r>
            <a:r>
              <a:rPr lang="id-ID" dirty="0" smtClean="0"/>
              <a:t>Ø</a:t>
            </a:r>
            <a:r>
              <a:rPr lang="id-ID" dirty="0"/>
              <a:t> surat pernyataan dari yang bersangkutan bahwa tanahnya tidak dalam sengketa, </a:t>
            </a:r>
            <a:r>
              <a:rPr lang="en-GB" dirty="0" smtClean="0"/>
              <a:t>	</a:t>
            </a:r>
            <a:r>
              <a:rPr lang="id-ID" dirty="0" smtClean="0"/>
              <a:t>perkara</a:t>
            </a:r>
            <a:r>
              <a:rPr lang="id-ID" dirty="0"/>
              <a:t>, sitaan dan tidak dijaminkan yang diketahui oleh kepala desa atau lurah atau </a:t>
            </a:r>
            <a:r>
              <a:rPr lang="en-GB" dirty="0" smtClean="0"/>
              <a:t>	</a:t>
            </a:r>
            <a:r>
              <a:rPr lang="id-ID" dirty="0" smtClean="0"/>
              <a:t>sebutan </a:t>
            </a:r>
            <a:r>
              <a:rPr lang="id-ID" dirty="0"/>
              <a:t>lain yang setingkat, yang diperkuat oleh camat setempat</a:t>
            </a:r>
            <a:r>
              <a:rPr lang="id-ID" dirty="0" smtClean="0"/>
              <a:t>;</a:t>
            </a:r>
            <a:r>
              <a:rPr lang="en-GB" dirty="0" smtClean="0"/>
              <a:t>	</a:t>
            </a:r>
            <a:endParaRPr lang="id-ID" dirty="0"/>
          </a:p>
          <a:p>
            <a:r>
              <a:rPr lang="en-GB" dirty="0" smtClean="0"/>
              <a:t>	</a:t>
            </a:r>
            <a:r>
              <a:rPr lang="id-ID" dirty="0" smtClean="0"/>
              <a:t>Ø</a:t>
            </a:r>
            <a:r>
              <a:rPr lang="id-ID" dirty="0"/>
              <a:t> izin dari pejabat yang berwenang sesuai ketentuan Peraturan </a:t>
            </a:r>
            <a:r>
              <a:rPr lang="id-ID" dirty="0" smtClean="0"/>
              <a:t>Perundang-</a:t>
            </a:r>
            <a:r>
              <a:rPr lang="en-GB" dirty="0" smtClean="0"/>
              <a:t>	</a:t>
            </a:r>
            <a:r>
              <a:rPr lang="id-ID" dirty="0" smtClean="0"/>
              <a:t>undangan </a:t>
            </a:r>
            <a:r>
              <a:rPr lang="id-ID" dirty="0"/>
              <a:t>dalam hal tanahnya diperoleh dari instansi pemerintah, pemerintah </a:t>
            </a:r>
            <a:r>
              <a:rPr lang="en-GB" dirty="0" smtClean="0"/>
              <a:t>	</a:t>
            </a:r>
            <a:r>
              <a:rPr lang="id-ID" dirty="0" smtClean="0"/>
              <a:t>daerah</a:t>
            </a:r>
            <a:r>
              <a:rPr lang="id-ID" dirty="0"/>
              <a:t>, BUMN/BUMD dan pemerintahan desa atau sebutan lain yang setingkat </a:t>
            </a:r>
            <a:r>
              <a:rPr lang="en-GB" dirty="0" smtClean="0"/>
              <a:t>	</a:t>
            </a:r>
            <a:r>
              <a:rPr lang="id-ID" dirty="0" smtClean="0"/>
              <a:t>dengan </a:t>
            </a:r>
            <a:r>
              <a:rPr lang="id-ID" dirty="0"/>
              <a:t>itu;</a:t>
            </a:r>
          </a:p>
          <a:p>
            <a:r>
              <a:rPr lang="en-GB" dirty="0" smtClean="0"/>
              <a:t>	</a:t>
            </a:r>
            <a:r>
              <a:rPr lang="id-ID" dirty="0" smtClean="0"/>
              <a:t>Ø</a:t>
            </a:r>
            <a:r>
              <a:rPr lang="id-ID" dirty="0"/>
              <a:t> izin dari pejabat bidang pertanahan apabila dari sertifikat dan keputusan </a:t>
            </a:r>
            <a:r>
              <a:rPr lang="en-GB" dirty="0" smtClean="0"/>
              <a:t>	</a:t>
            </a:r>
            <a:r>
              <a:rPr lang="id-ID" dirty="0" smtClean="0"/>
              <a:t>pemberian </a:t>
            </a:r>
            <a:r>
              <a:rPr lang="id-ID" dirty="0"/>
              <a:t>haknya diperlukan izin pelepasan/peralihan.</a:t>
            </a:r>
          </a:p>
          <a:p>
            <a:r>
              <a:rPr lang="en-GB" dirty="0" smtClean="0"/>
              <a:t>	</a:t>
            </a:r>
            <a:r>
              <a:rPr lang="id-ID" dirty="0" smtClean="0"/>
              <a:t>Ø</a:t>
            </a:r>
            <a:r>
              <a:rPr lang="id-ID" dirty="0"/>
              <a:t> izin dari pemegang hak pengelolaan atau hak milik dalam hal hak guna </a:t>
            </a:r>
            <a:r>
              <a:rPr lang="en-GB" dirty="0" smtClean="0"/>
              <a:t>	</a:t>
            </a:r>
            <a:r>
              <a:rPr lang="id-ID" dirty="0" smtClean="0"/>
              <a:t>bangunan </a:t>
            </a:r>
            <a:r>
              <a:rPr lang="id-ID" dirty="0"/>
              <a:t>atau hak pakai yang diwakafkan di atas hak pengelolaan atau hak milik.</a:t>
            </a:r>
          </a:p>
        </p:txBody>
      </p:sp>
      <p:sp>
        <p:nvSpPr>
          <p:cNvPr id="11" name="Rectangle 10"/>
          <p:cNvSpPr/>
          <p:nvPr/>
        </p:nvSpPr>
        <p:spPr>
          <a:xfrm>
            <a:off x="2144777" y="841886"/>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b="1" dirty="0"/>
              <a:t>Wakaf untuk barang tidak bergerak</a:t>
            </a:r>
            <a:endParaRPr lang="id-ID" b="1" dirty="0"/>
          </a:p>
        </p:txBody>
      </p:sp>
      <p:sp>
        <p:nvSpPr>
          <p:cNvPr id="12" name="&quot;No&quot; Symbol 11">
            <a:hlinkClick r:id="rId7" action="ppaction://hlinksldjump"/>
          </p:cNvPr>
          <p:cNvSpPr/>
          <p:nvPr/>
        </p:nvSpPr>
        <p:spPr>
          <a:xfrm>
            <a:off x="9796518" y="878324"/>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6" name="Right Arrow 15">
            <a:hlinkClick r:id="rId8"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9"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211199985"/>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9" name="Rectangle 8"/>
          <p:cNvSpPr/>
          <p:nvPr/>
        </p:nvSpPr>
        <p:spPr>
          <a:xfrm>
            <a:off x="2144777" y="840177"/>
            <a:ext cx="8045318" cy="5732073"/>
          </a:xfrm>
          <a:prstGeom prst="rect">
            <a:avLst/>
          </a:prstGeom>
          <a:blipFill dpi="0" rotWithShape="1">
            <a:blip r:embed="rId6">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GB" sz="2000" dirty="0" smtClean="0"/>
          </a:p>
          <a:p>
            <a:r>
              <a:rPr lang="id-ID" sz="2000" dirty="0" smtClean="0"/>
              <a:t>a.</a:t>
            </a:r>
            <a:r>
              <a:rPr lang="id-ID" sz="2000" dirty="0"/>
              <a:t>       benda bergerak selain uang yang terdaftar pada instansi yang berwenang;</a:t>
            </a:r>
          </a:p>
          <a:p>
            <a:r>
              <a:rPr lang="id-ID" sz="2000" dirty="0"/>
              <a:t>b.      benda bergerak selain uang yang tidak terdaftar dari yang memiliki atau tidak </a:t>
            </a:r>
            <a:r>
              <a:rPr lang="id-ID" sz="2000" dirty="0" smtClean="0"/>
              <a:t>memiliki </a:t>
            </a:r>
            <a:r>
              <a:rPr lang="id-ID" sz="2000" dirty="0"/>
              <a:t>tanda bukti pembelian atau bukti pembayaran didaftar pada BWI, dan </a:t>
            </a:r>
            <a:r>
              <a:rPr lang="id-ID" sz="2000" dirty="0" smtClean="0"/>
              <a:t>selama </a:t>
            </a:r>
            <a:r>
              <a:rPr lang="id-ID" sz="2000" dirty="0"/>
              <a:t>daerah tertentu belum dibentuk BWI, maka pendaftaran tersebut dilakukan </a:t>
            </a:r>
            <a:r>
              <a:rPr lang="id-ID" sz="2000" dirty="0" smtClean="0"/>
              <a:t>di </a:t>
            </a:r>
            <a:r>
              <a:rPr lang="id-ID" sz="2000" dirty="0"/>
              <a:t>Kantor Departemen Agraria setempat</a:t>
            </a:r>
            <a:r>
              <a:rPr lang="id-ID" sz="2000" dirty="0" smtClean="0"/>
              <a:t>.</a:t>
            </a:r>
            <a:endParaRPr lang="en-GB" sz="2000" dirty="0" smtClean="0"/>
          </a:p>
          <a:p>
            <a:endParaRPr lang="id-ID" sz="2000" dirty="0"/>
          </a:p>
          <a:p>
            <a:r>
              <a:rPr lang="id-ID" sz="2000" dirty="0"/>
              <a:t>Ø      Untuk benda bergerak yang sudah terdaftar, Wakif menyerahkan tanda bukti kepemilikan benda bergerak kepada PPAIW dengan disertai surat keterangan pendaftaran dari instansi yang berwenang yang tugas pokoknya terkait dengan pendaftaran benda bergerak tersebut.</a:t>
            </a:r>
          </a:p>
          <a:p>
            <a:r>
              <a:rPr lang="id-ID" sz="2000" dirty="0"/>
              <a:t>Ø      Untuk benda bergerak yang tidak terdaftar, Wakif menyerahkan tanda bukti pembelian atau tanda bukti pembayaran berupa faktur, kwitansi atau bukti lainnya.</a:t>
            </a:r>
          </a:p>
          <a:p>
            <a:r>
              <a:rPr lang="id-ID" sz="2000" dirty="0"/>
              <a:t>Ø      Untuk benda bergerak yang tidak terdaftar dan tidak memiliki tanda bukti pembelian atau tanda bukti pembayaran, Wakif membuat surat pernyataan kepemilikan atas benda bergerak tersebut yang diketahui oleh 2 (dua) orang saksi dan dikuatkan oleh instansi pemerintah setempat.</a:t>
            </a:r>
          </a:p>
        </p:txBody>
      </p:sp>
      <p:sp>
        <p:nvSpPr>
          <p:cNvPr id="11" name="Rectangle 10"/>
          <p:cNvSpPr/>
          <p:nvPr/>
        </p:nvSpPr>
        <p:spPr>
          <a:xfrm>
            <a:off x="2144777" y="841886"/>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b="1" dirty="0"/>
              <a:t>Wakaf Untuk barang bergerak selain uang</a:t>
            </a:r>
          </a:p>
        </p:txBody>
      </p:sp>
      <p:sp>
        <p:nvSpPr>
          <p:cNvPr id="12" name="&quot;No&quot; Symbol 11">
            <a:hlinkClick r:id="rId7" action="ppaction://hlinksldjump"/>
          </p:cNvPr>
          <p:cNvSpPr/>
          <p:nvPr/>
        </p:nvSpPr>
        <p:spPr>
          <a:xfrm>
            <a:off x="9796518" y="878324"/>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6" name="Right Arrow 15">
            <a:hlinkClick r:id="rId8"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9"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052186722"/>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9" name="Rectangle 8"/>
          <p:cNvSpPr/>
          <p:nvPr/>
        </p:nvSpPr>
        <p:spPr>
          <a:xfrm>
            <a:off x="2249554" y="2308659"/>
            <a:ext cx="8045318" cy="2772755"/>
          </a:xfrm>
          <a:prstGeom prst="rect">
            <a:avLst/>
          </a:prstGeom>
          <a:blipFill dpi="0" rotWithShape="1">
            <a:blip r:embed="rId6">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r>
              <a:rPr lang="id-ID" dirty="0"/>
              <a:t>Ø       LKS-PWU atas nama Nazhir mendaftarkan wakaf uang kepada Menteri paling lambat 7 (tujuh) hari kerja sejak diterbitkannya Sertifikat Wakaf Uang.</a:t>
            </a:r>
          </a:p>
          <a:p>
            <a:r>
              <a:rPr lang="id-ID" dirty="0"/>
              <a:t>Ø       Pendaftaran wakaf uang dari LKS-PWU sebagaimana dimaksud pada ayat (1) ditembuskan kepada BWI untuk diadministrasikan.</a:t>
            </a:r>
          </a:p>
          <a:p>
            <a:r>
              <a:rPr lang="id-ID" dirty="0"/>
              <a:t>Ø       Ketentuan lebih lanjut mengenai administrasi pendaftaran wakaf uang diatur dengan Peraturan Menteri.</a:t>
            </a:r>
          </a:p>
        </p:txBody>
      </p:sp>
      <p:sp>
        <p:nvSpPr>
          <p:cNvPr id="11" name="Rectangle 10"/>
          <p:cNvSpPr/>
          <p:nvPr/>
        </p:nvSpPr>
        <p:spPr>
          <a:xfrm>
            <a:off x="2249554" y="2310369"/>
            <a:ext cx="8045318" cy="37818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b="1" dirty="0" smtClean="0"/>
              <a:t>Wakaf </a:t>
            </a:r>
            <a:r>
              <a:rPr lang="id-ID" b="1" dirty="0"/>
              <a:t>Untuk Uang</a:t>
            </a:r>
          </a:p>
        </p:txBody>
      </p:sp>
      <p:sp>
        <p:nvSpPr>
          <p:cNvPr id="12" name="&quot;No&quot; Symbol 11">
            <a:hlinkClick r:id="rId7" action="ppaction://hlinksldjump"/>
          </p:cNvPr>
          <p:cNvSpPr/>
          <p:nvPr/>
        </p:nvSpPr>
        <p:spPr>
          <a:xfrm>
            <a:off x="9901295" y="2346806"/>
            <a:ext cx="326342" cy="316809"/>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6" name="Right Arrow 15">
            <a:hlinkClick r:id="rId8"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9"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432321287"/>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9" name="Rectangle 8"/>
          <p:cNvSpPr/>
          <p:nvPr/>
        </p:nvSpPr>
        <p:spPr>
          <a:xfrm>
            <a:off x="2144777" y="840177"/>
            <a:ext cx="8045318" cy="5417748"/>
          </a:xfrm>
          <a:prstGeom prst="rect">
            <a:avLst/>
          </a:prstGeom>
          <a:blipFill dpi="0" rotWithShape="1">
            <a:blip r:embed="rId6">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GB" sz="2000" dirty="0" smtClean="0"/>
          </a:p>
          <a:p>
            <a:r>
              <a:rPr lang="id-ID" sz="2000" dirty="0" smtClean="0"/>
              <a:t>1</a:t>
            </a:r>
            <a:r>
              <a:rPr lang="id-ID" sz="2000" dirty="0"/>
              <a:t>)   Pihak yang hendak mewakafkah dapat menyatakan ikrar wakaf di hadapan </a:t>
            </a:r>
            <a:r>
              <a:rPr lang="en-GB" sz="2000" dirty="0" smtClean="0"/>
              <a:t>	</a:t>
            </a:r>
            <a:r>
              <a:rPr lang="id-ID" sz="2000" dirty="0" smtClean="0"/>
              <a:t>Pejabat </a:t>
            </a:r>
            <a:r>
              <a:rPr lang="id-ID" sz="2000" dirty="0"/>
              <a:t>Pembuat Akta Ikrar Wakaf untuk melaksanakan ikrar wakaf.</a:t>
            </a:r>
          </a:p>
          <a:p>
            <a:r>
              <a:rPr lang="id-ID" sz="2000" dirty="0"/>
              <a:t>(2)   Isi dan bentuk Ikrar Wakaf ditetapkan oleh Menteri Agama.</a:t>
            </a:r>
          </a:p>
          <a:p>
            <a:r>
              <a:rPr lang="id-ID" sz="2000" dirty="0"/>
              <a:t>(3)   Pelaksanaan Ikrar, demikian pula pembuatan Akta Ikrar Wakaf, dianggap </a:t>
            </a:r>
            <a:endParaRPr lang="en-GB" sz="2000" dirty="0" smtClean="0"/>
          </a:p>
          <a:p>
            <a:r>
              <a:rPr lang="en-GB" sz="2000" dirty="0"/>
              <a:t>	</a:t>
            </a:r>
            <a:r>
              <a:rPr lang="id-ID" sz="2000" dirty="0" smtClean="0"/>
              <a:t>sah </a:t>
            </a:r>
            <a:r>
              <a:rPr lang="id-ID" sz="2000" dirty="0"/>
              <a:t>jika dihadiri dan disaksikan oleh sekurang-kurangnya 2 (dua) orang </a:t>
            </a:r>
            <a:r>
              <a:rPr lang="en-GB" sz="2000" dirty="0" smtClean="0"/>
              <a:t>	</a:t>
            </a:r>
            <a:r>
              <a:rPr lang="id-ID" sz="2000" dirty="0" smtClean="0"/>
              <a:t>saksi</a:t>
            </a:r>
            <a:r>
              <a:rPr lang="id-ID" sz="2000" dirty="0"/>
              <a:t>.</a:t>
            </a:r>
          </a:p>
          <a:p>
            <a:r>
              <a:rPr lang="id-ID" sz="2000" dirty="0"/>
              <a:t>(4)   Dalam melaksanakan Ikrar seperti dimaksud ayat (1) pihak yang </a:t>
            </a:r>
            <a:r>
              <a:rPr lang="en-GB" sz="2000" dirty="0" smtClean="0"/>
              <a:t>	</a:t>
            </a:r>
            <a:r>
              <a:rPr lang="id-ID" sz="2000" dirty="0" smtClean="0"/>
              <a:t>mewakafkan </a:t>
            </a:r>
            <a:r>
              <a:rPr lang="id-ID" sz="2000" dirty="0"/>
              <a:t>diharuskan menyerahkan kepada Pejabat yang tersebut dalam </a:t>
            </a:r>
            <a:r>
              <a:rPr lang="en-GB" sz="2000" dirty="0" smtClean="0"/>
              <a:t>	</a:t>
            </a:r>
            <a:r>
              <a:rPr lang="id-ID" sz="2000" dirty="0" smtClean="0"/>
              <a:t>Pasal </a:t>
            </a:r>
            <a:r>
              <a:rPr lang="id-ID" sz="2000" dirty="0"/>
              <a:t>215 ayat (6), surat-surat sebagai berikut:</a:t>
            </a:r>
          </a:p>
          <a:p>
            <a:r>
              <a:rPr lang="en-GB" sz="2000" dirty="0" smtClean="0"/>
              <a:t>	</a:t>
            </a:r>
            <a:r>
              <a:rPr lang="id-ID" sz="2000" dirty="0" smtClean="0"/>
              <a:t>Ø</a:t>
            </a:r>
            <a:r>
              <a:rPr lang="id-ID" sz="2000" dirty="0"/>
              <a:t> </a:t>
            </a:r>
            <a:r>
              <a:rPr lang="en-GB" sz="2000" dirty="0" smtClean="0"/>
              <a:t> </a:t>
            </a:r>
            <a:r>
              <a:rPr lang="id-ID" sz="2000" dirty="0" smtClean="0"/>
              <a:t>tanda </a:t>
            </a:r>
            <a:r>
              <a:rPr lang="id-ID" sz="2000" dirty="0"/>
              <a:t>bukti pemilikan harta benda;</a:t>
            </a:r>
          </a:p>
          <a:p>
            <a:r>
              <a:rPr lang="en-GB" sz="2000" dirty="0" smtClean="0"/>
              <a:t>	</a:t>
            </a:r>
            <a:r>
              <a:rPr lang="id-ID" sz="2000" dirty="0" smtClean="0"/>
              <a:t>Ø</a:t>
            </a:r>
            <a:r>
              <a:rPr lang="en-GB" sz="2000" dirty="0" smtClean="0"/>
              <a:t>  </a:t>
            </a:r>
            <a:r>
              <a:rPr lang="id-ID" sz="2000" dirty="0" smtClean="0"/>
              <a:t>jika </a:t>
            </a:r>
            <a:r>
              <a:rPr lang="id-ID" sz="2000" dirty="0"/>
              <a:t>benda yang diwakafkan berupa benda tidak bergerak, maka harus </a:t>
            </a:r>
            <a:r>
              <a:rPr lang="en-GB" sz="2000" dirty="0" smtClean="0"/>
              <a:t>	</a:t>
            </a:r>
            <a:r>
              <a:rPr lang="id-ID" sz="2000" dirty="0" smtClean="0"/>
              <a:t>disertai </a:t>
            </a:r>
            <a:r>
              <a:rPr lang="id-ID" sz="2000" dirty="0"/>
              <a:t>surat keterangan dari Kepala Desa, yang diperkuat oleh Camat </a:t>
            </a:r>
            <a:r>
              <a:rPr lang="en-GB" sz="2000" dirty="0" smtClean="0"/>
              <a:t>	</a:t>
            </a:r>
            <a:r>
              <a:rPr lang="id-ID" sz="2000" dirty="0" smtClean="0"/>
              <a:t>setempat </a:t>
            </a:r>
            <a:r>
              <a:rPr lang="id-ID" sz="2000" dirty="0"/>
              <a:t>yang menerangkan pemilikan benda tidak bergerak dimaksud;</a:t>
            </a:r>
          </a:p>
          <a:p>
            <a:r>
              <a:rPr lang="en-GB" sz="2000" dirty="0" smtClean="0"/>
              <a:t>	</a:t>
            </a:r>
            <a:r>
              <a:rPr lang="id-ID" sz="2000" dirty="0" smtClean="0"/>
              <a:t>Ø</a:t>
            </a:r>
            <a:r>
              <a:rPr lang="en-GB" sz="2000" dirty="0" smtClean="0"/>
              <a:t>  </a:t>
            </a:r>
            <a:r>
              <a:rPr lang="id-ID" sz="2000" dirty="0" smtClean="0"/>
              <a:t>surat </a:t>
            </a:r>
            <a:r>
              <a:rPr lang="id-ID" sz="2000" dirty="0"/>
              <a:t>atau dokumen tertulis yang merupakan kelengkapan dari benda </a:t>
            </a:r>
            <a:r>
              <a:rPr lang="en-GB" sz="2000" dirty="0" smtClean="0"/>
              <a:t>	</a:t>
            </a:r>
            <a:r>
              <a:rPr lang="id-ID" sz="2000" dirty="0" smtClean="0"/>
              <a:t>tidak </a:t>
            </a:r>
            <a:r>
              <a:rPr lang="id-ID" sz="2000" dirty="0"/>
              <a:t>bergerak yang bersangkutan</a:t>
            </a:r>
          </a:p>
        </p:txBody>
      </p:sp>
      <p:sp>
        <p:nvSpPr>
          <p:cNvPr id="11" name="Rectangle 10"/>
          <p:cNvSpPr/>
          <p:nvPr/>
        </p:nvSpPr>
        <p:spPr>
          <a:xfrm>
            <a:off x="2144777" y="841886"/>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b="1" dirty="0"/>
              <a:t>Menurut Buku III Kompilasi Hukum Islam</a:t>
            </a:r>
          </a:p>
        </p:txBody>
      </p:sp>
      <p:sp>
        <p:nvSpPr>
          <p:cNvPr id="12" name="&quot;No&quot; Symbol 11">
            <a:hlinkClick r:id="rId7" action="ppaction://hlinksldjump"/>
          </p:cNvPr>
          <p:cNvSpPr/>
          <p:nvPr/>
        </p:nvSpPr>
        <p:spPr>
          <a:xfrm>
            <a:off x="9796518" y="878324"/>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6" name="Right Arrow 15">
            <a:hlinkClick r:id="rId8"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Left Arrow 16">
            <a:hlinkClick r:id="rId9"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93887209"/>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b="1" dirty="0"/>
              <a:t>Tata Cara Pelaksanaan </a:t>
            </a:r>
            <a:r>
              <a:rPr lang="id-ID" b="1" dirty="0" smtClean="0"/>
              <a:t>Wakaf</a:t>
            </a:r>
            <a:endParaRPr lang="id-ID" b="1" dirty="0"/>
          </a:p>
        </p:txBody>
      </p:sp>
      <p:sp>
        <p:nvSpPr>
          <p:cNvPr id="3" name="Content Placeholder 2"/>
          <p:cNvSpPr>
            <a:spLocks noGrp="1"/>
          </p:cNvSpPr>
          <p:nvPr>
            <p:ph idx="1"/>
          </p:nvPr>
        </p:nvSpPr>
        <p:spPr>
          <a:xfrm>
            <a:off x="1295401" y="2556932"/>
            <a:ext cx="5719763" cy="3318936"/>
          </a:xfrm>
        </p:spPr>
        <p:txBody>
          <a:bodyPr/>
          <a:lstStyle/>
          <a:p>
            <a:pPr marL="0" indent="0" algn="ctr">
              <a:buNone/>
            </a:pPr>
            <a:r>
              <a:rPr lang="id-ID" b="1" dirty="0"/>
              <a:t>Menurut Peraturan Pemerintah No 42 tahun 2006 tentang Wakaf:</a:t>
            </a:r>
            <a:endParaRPr lang="id-ID" dirty="0"/>
          </a:p>
        </p:txBody>
      </p:sp>
      <p:sp>
        <p:nvSpPr>
          <p:cNvPr id="4" name="Rounded Rectangle 3">
            <a:hlinkClick r:id="rId2" action="ppaction://hlinksldjump"/>
          </p:cNvPr>
          <p:cNvSpPr/>
          <p:nvPr/>
        </p:nvSpPr>
        <p:spPr>
          <a:xfrm>
            <a:off x="1743301" y="3778518"/>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tidak bergerak</a:t>
            </a:r>
            <a:endParaRPr lang="id-ID" b="1" dirty="0"/>
          </a:p>
        </p:txBody>
      </p:sp>
      <p:cxnSp>
        <p:nvCxnSpPr>
          <p:cNvPr id="8" name="Straight Connector 7"/>
          <p:cNvCxnSpPr/>
          <p:nvPr/>
        </p:nvCxnSpPr>
        <p:spPr>
          <a:xfrm>
            <a:off x="7015164" y="2711135"/>
            <a:ext cx="0" cy="3043238"/>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ed Rectangle 9">
            <a:hlinkClick r:id="rId3" action="ppaction://hlinksldjump"/>
          </p:cNvPr>
          <p:cNvSpPr/>
          <p:nvPr/>
        </p:nvSpPr>
        <p:spPr>
          <a:xfrm>
            <a:off x="7529515" y="3778518"/>
            <a:ext cx="3114449" cy="90847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Menurut Buku </a:t>
            </a:r>
            <a:r>
              <a:rPr lang="id-ID" b="1" dirty="0" smtClean="0"/>
              <a:t>Kompilasi </a:t>
            </a:r>
            <a:r>
              <a:rPr lang="id-ID" b="1" dirty="0"/>
              <a:t>Hukum Islam:</a:t>
            </a:r>
            <a:endParaRPr lang="id-ID" b="1" dirty="0"/>
          </a:p>
        </p:txBody>
      </p:sp>
      <p:sp>
        <p:nvSpPr>
          <p:cNvPr id="13" name="Rounded Rectangle 12">
            <a:hlinkClick r:id="rId4" action="ppaction://hlinksldjump"/>
          </p:cNvPr>
          <p:cNvSpPr/>
          <p:nvPr/>
        </p:nvSpPr>
        <p:spPr>
          <a:xfrm>
            <a:off x="1743301" y="4462336"/>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14" name="Rounded Rectangle 13">
            <a:hlinkClick r:id="rId5" action="ppaction://hlinksldjump"/>
          </p:cNvPr>
          <p:cNvSpPr/>
          <p:nvPr/>
        </p:nvSpPr>
        <p:spPr>
          <a:xfrm>
            <a:off x="1743301" y="5202909"/>
            <a:ext cx="452891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b="1" dirty="0"/>
              <a:t>Wakaf Untuk barang bergerak selain uang</a:t>
            </a:r>
            <a:endParaRPr lang="id-ID" b="1" dirty="0"/>
          </a:p>
        </p:txBody>
      </p:sp>
      <p:sp>
        <p:nvSpPr>
          <p:cNvPr id="9" name="Oval 8">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
        <p:nvSpPr>
          <p:cNvPr id="11" name="Right Arrow 10">
            <a:hlinkClick r:id="rId6"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2" name="Left Arrow 11">
            <a:hlinkClick r:id="rId7"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152086706"/>
      </p:ext>
    </p:extLst>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1" y="2532763"/>
            <a:ext cx="10286999" cy="3309257"/>
          </a:xfrm>
        </p:spPr>
        <p:txBody>
          <a:bodyPr>
            <a:noAutofit/>
          </a:bodyPr>
          <a:lstStyle/>
          <a:p>
            <a:r>
              <a:rPr lang="id-ID" sz="8000" b="1" dirty="0" smtClean="0"/>
              <a:t> ^_^  </a:t>
            </a:r>
            <a:r>
              <a:rPr lang="id-ID" sz="8000" b="1" dirty="0" smtClean="0">
                <a:solidFill>
                  <a:srgbClr val="FF0000"/>
                </a:solidFill>
              </a:rPr>
              <a:t>S</a:t>
            </a:r>
            <a:r>
              <a:rPr lang="id-ID" sz="8000" b="1" dirty="0" smtClean="0"/>
              <a:t>3</a:t>
            </a:r>
            <a:r>
              <a:rPr lang="id-ID" sz="8000" b="1" dirty="0" smtClean="0">
                <a:solidFill>
                  <a:srgbClr val="FFFF00"/>
                </a:solidFill>
              </a:rPr>
              <a:t>K</a:t>
            </a:r>
            <a:r>
              <a:rPr lang="id-ID" sz="8000" b="1" dirty="0" smtClean="0">
                <a:solidFill>
                  <a:srgbClr val="FFC000"/>
                </a:solidFill>
              </a:rPr>
              <a:t>i</a:t>
            </a:r>
            <a:r>
              <a:rPr lang="id-ID" sz="8000" b="1" dirty="0" smtClean="0">
                <a:solidFill>
                  <a:srgbClr val="C00000"/>
                </a:solidFill>
              </a:rPr>
              <a:t>e</a:t>
            </a:r>
            <a:r>
              <a:rPr lang="id-ID" sz="8000" b="1" dirty="0" smtClean="0">
                <a:solidFill>
                  <a:srgbClr val="7030A0"/>
                </a:solidFill>
              </a:rPr>
              <a:t>4</a:t>
            </a:r>
            <a:r>
              <a:rPr lang="id-ID" sz="8000" b="1" dirty="0" smtClean="0">
                <a:solidFill>
                  <a:srgbClr val="00B050"/>
                </a:solidFill>
              </a:rPr>
              <a:t>N </a:t>
            </a:r>
            <a:r>
              <a:rPr lang="id-ID" sz="8000" b="1" dirty="0" smtClean="0"/>
              <a:t> ^_^ </a:t>
            </a:r>
            <a:br>
              <a:rPr lang="id-ID" sz="8000" b="1" dirty="0" smtClean="0"/>
            </a:br>
            <a:r>
              <a:rPr lang="id-ID" sz="8000" b="1" dirty="0" smtClean="0">
                <a:solidFill>
                  <a:srgbClr val="00B050"/>
                </a:solidFill>
              </a:rPr>
              <a:t>t</a:t>
            </a:r>
            <a:r>
              <a:rPr lang="id-ID" sz="8000" b="1" dirty="0" smtClean="0">
                <a:solidFill>
                  <a:srgbClr val="92D050"/>
                </a:solidFill>
              </a:rPr>
              <a:t>R</a:t>
            </a:r>
            <a:r>
              <a:rPr lang="id-ID" sz="8000" b="1" dirty="0" smtClean="0">
                <a:solidFill>
                  <a:srgbClr val="00B0F0"/>
                </a:solidFill>
              </a:rPr>
              <a:t>1</a:t>
            </a:r>
            <a:r>
              <a:rPr lang="id-ID" sz="8000" b="1" dirty="0" smtClean="0">
                <a:solidFill>
                  <a:srgbClr val="FF0000"/>
                </a:solidFill>
              </a:rPr>
              <a:t>e</a:t>
            </a:r>
            <a:r>
              <a:rPr lang="id-ID" sz="8000" b="1" dirty="0" smtClean="0">
                <a:solidFill>
                  <a:srgbClr val="0070C0"/>
                </a:solidFill>
              </a:rPr>
              <a:t>M</a:t>
            </a:r>
            <a:r>
              <a:rPr lang="id-ID" sz="8000" b="1" dirty="0" smtClean="0">
                <a:solidFill>
                  <a:srgbClr val="FFC000"/>
                </a:solidFill>
              </a:rPr>
              <a:t>z</a:t>
            </a:r>
            <a:r>
              <a:rPr lang="id-ID" sz="8000" b="1" dirty="0" smtClean="0">
                <a:solidFill>
                  <a:srgbClr val="7030A0"/>
                </a:solidFill>
              </a:rPr>
              <a:t>s</a:t>
            </a:r>
            <a:r>
              <a:rPr lang="id-ID" sz="8000" b="1" dirty="0" smtClean="0"/>
              <a:t>.</a:t>
            </a:r>
            <a:r>
              <a:rPr lang="id-ID" sz="8000" b="1" dirty="0" smtClean="0">
                <a:solidFill>
                  <a:srgbClr val="FF0000"/>
                </a:solidFill>
              </a:rPr>
              <a:t>.</a:t>
            </a:r>
            <a:r>
              <a:rPr lang="id-ID"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id-ID" sz="8000" b="1" dirty="0" smtClean="0">
                <a:solidFill>
                  <a:srgbClr val="7030A0"/>
                </a:solidFill>
              </a:rPr>
              <a:t>.</a:t>
            </a:r>
            <a:r>
              <a:rPr lang="id-ID" sz="8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b</a:t>
            </a:r>
            <a:r>
              <a:rPr lang="id-ID"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a:t>
            </a:r>
            <a:r>
              <a:rPr lang="id-ID" sz="8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a:t>
            </a:r>
            <a:r>
              <a:rPr lang="id-ID" sz="8000" b="1" dirty="0" smtClean="0">
                <a:solidFill>
                  <a:srgbClr val="FF0000"/>
                </a:solidFill>
              </a:rPr>
              <a:t>u</a:t>
            </a:r>
            <a:r>
              <a:rPr lang="id-ID" sz="8000" b="1" dirty="0" smtClean="0">
                <a:solidFill>
                  <a:srgbClr val="7030A0"/>
                </a:solidFill>
              </a:rPr>
              <a:t>t</a:t>
            </a:r>
            <a:r>
              <a:rPr lang="id-ID" sz="8000" b="1" dirty="0" smtClean="0">
                <a:solidFill>
                  <a:srgbClr val="FFC000"/>
                </a:solidFill>
              </a:rPr>
              <a:t>z</a:t>
            </a:r>
            <a:r>
              <a:rPr lang="id-ID" sz="8000" b="1" dirty="0" smtClean="0">
                <a:solidFill>
                  <a:srgbClr val="C00000"/>
                </a:solidFill>
              </a:rPr>
              <a:t>z</a:t>
            </a:r>
            <a:r>
              <a:rPr lang="id-ID" sz="8000" b="1" dirty="0" smtClean="0">
                <a:solidFill>
                  <a:srgbClr val="00B050"/>
                </a:solidFill>
              </a:rPr>
              <a:t>z</a:t>
            </a:r>
            <a:r>
              <a:rPr lang="id-ID" sz="8000" b="1" dirty="0" smtClean="0"/>
              <a:t/>
            </a:r>
            <a:br>
              <a:rPr lang="id-ID" sz="8000" b="1" dirty="0" smtClean="0"/>
            </a:br>
            <a:r>
              <a:rPr lang="id-ID" sz="8000" b="1" dirty="0" smtClean="0">
                <a:solidFill>
                  <a:srgbClr val="FFFF00"/>
                </a:solidFill>
                <a:sym typeface="Wingdings" pitchFamily="2" charset="2"/>
              </a:rPr>
              <a:t></a:t>
            </a:r>
            <a:r>
              <a:rPr lang="id-ID" sz="8000" b="1" dirty="0" smtClean="0"/>
              <a:t> </a:t>
            </a:r>
            <a:r>
              <a:rPr lang="id-ID" sz="8000" b="1" dirty="0" smtClean="0">
                <a:solidFill>
                  <a:srgbClr val="00B050"/>
                </a:solidFill>
              </a:rPr>
              <a:t>f</a:t>
            </a:r>
            <a:r>
              <a:rPr lang="id-ID" sz="8000" b="1" dirty="0" smtClean="0">
                <a:solidFill>
                  <a:srgbClr val="C00000"/>
                </a:solidFill>
              </a:rPr>
              <a:t>I</a:t>
            </a:r>
            <a:r>
              <a:rPr lang="id-ID" sz="8000" b="1" dirty="0" smtClean="0">
                <a:solidFill>
                  <a:srgbClr val="FFFF00"/>
                </a:solidFill>
              </a:rPr>
              <a:t>x</a:t>
            </a:r>
            <a:r>
              <a:rPr lang="id-ID" sz="8000" b="1" dirty="0" smtClean="0"/>
              <a:t> </a:t>
            </a:r>
            <a:r>
              <a:rPr lang="id-ID"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r>
              <a:rPr lang="id-ID"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a:t>
            </a:r>
            <a:r>
              <a:rPr lang="id-ID" sz="8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I</a:t>
            </a:r>
            <a:r>
              <a:rPr lang="id-ID" sz="8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a:t>
            </a:r>
            <a:r>
              <a:rPr lang="id-ID"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a:t>
            </a:r>
            <a:r>
              <a:rPr lang="id-ID" sz="8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i</a:t>
            </a:r>
            <a:r>
              <a:rPr lang="id-ID" sz="8000" b="1" dirty="0" smtClean="0">
                <a:solidFill>
                  <a:srgbClr val="FFC000"/>
                </a:solidFill>
              </a:rPr>
              <a:t>t</a:t>
            </a:r>
            <a:r>
              <a:rPr lang="id-ID" sz="8000" b="1" dirty="0" smtClean="0">
                <a:solidFill>
                  <a:srgbClr val="44083B"/>
                </a:solidFill>
              </a:rPr>
              <a:t>S</a:t>
            </a:r>
            <a:r>
              <a:rPr lang="id-ID" sz="8000" b="1" dirty="0" smtClean="0">
                <a:solidFill>
                  <a:srgbClr val="FFC000"/>
                </a:solidFill>
              </a:rPr>
              <a:t>z</a:t>
            </a:r>
            <a:r>
              <a:rPr lang="id-ID" sz="8000" b="1" dirty="0" smtClean="0"/>
              <a:t> </a:t>
            </a:r>
            <a:r>
              <a:rPr lang="id-ID" sz="8000" b="1" dirty="0" smtClean="0">
                <a:solidFill>
                  <a:srgbClr val="FFFF00"/>
                </a:solidFill>
                <a:sym typeface="Wingdings" pitchFamily="2" charset="2"/>
              </a:rPr>
              <a:t></a:t>
            </a:r>
            <a:endParaRPr lang="id-ID" sz="8000" b="1" dirty="0">
              <a:solidFill>
                <a:srgbClr val="FFFF00"/>
              </a:solidFill>
            </a:endParaRPr>
          </a:p>
        </p:txBody>
      </p:sp>
      <p:sp>
        <p:nvSpPr>
          <p:cNvPr id="3" name="Content Placeholder 2"/>
          <p:cNvSpPr>
            <a:spLocks noGrp="1"/>
          </p:cNvSpPr>
          <p:nvPr>
            <p:ph idx="1"/>
          </p:nvPr>
        </p:nvSpPr>
        <p:spPr>
          <a:xfrm>
            <a:off x="1295402" y="974875"/>
            <a:ext cx="9601196" cy="1332896"/>
          </a:xfrm>
        </p:spPr>
        <p:txBody>
          <a:bodyPr>
            <a:normAutofit/>
          </a:bodyPr>
          <a:lstStyle/>
          <a:p>
            <a:pPr algn="ctr">
              <a:buNone/>
            </a:pPr>
            <a:r>
              <a:rPr lang="id-ID" sz="4000" b="1" dirty="0" smtClean="0"/>
              <a:t>Wassalamu’alaikum wr.wb</a:t>
            </a:r>
            <a:endParaRPr lang="id-ID" sz="4000" b="1" dirty="0"/>
          </a:p>
        </p:txBody>
      </p:sp>
    </p:spTree>
  </p:cSld>
  <p:clrMapOvr>
    <a:masterClrMapping/>
  </p:clrMapOvr>
  <p:transition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par>
                                <p:cTn id="8" presetID="24" presetClass="entr" presetSubtype="0" fill="hold" grpId="0" nodeType="withEffect">
                                  <p:stCondLst>
                                    <p:cond delay="0"/>
                                  </p:stCondLst>
                                  <p:iterate type="lt">
                                    <p:tmAbs val="0"/>
                                  </p:iterate>
                                  <p:childTnLst>
                                    <p:set>
                                      <p:cBhvr>
                                        <p:cTn id="9" dur="1" fill="hold">
                                          <p:stCondLst>
                                            <p:cond delay="0"/>
                                          </p:stCondLst>
                                        </p:cTn>
                                        <p:tgtEl>
                                          <p:spTgt spid="2"/>
                                        </p:tgtEl>
                                        <p:attrNameLst>
                                          <p:attrName>style.visibility</p:attrName>
                                        </p:attrNameLst>
                                      </p:cBhvr>
                                      <p:to>
                                        <p:strVal val="visible"/>
                                      </p:to>
                                    </p:set>
                                    <p:anim to="" calcmode="lin" valueType="num">
                                      <p:cBhvr>
                                        <p:cTn id="10" dur="1" fill="hold"/>
                                        <p:tgtEl>
                                          <p:spTgt spid="2"/>
                                        </p:tgtEl>
                                        <p:attrNameLst>
                                          <p:attrName/>
                                        </p:attrNameLst>
                                      </p:cBhvr>
                                    </p:anim>
                                  </p:childTnLst>
                                </p:cTn>
                              </p:par>
                            </p:childTnLst>
                          </p:cTn>
                        </p:par>
                        <p:par>
                          <p:cTn id="11" fill="hold">
                            <p:stCondLst>
                              <p:cond delay="0"/>
                            </p:stCondLst>
                            <p:childTnLst>
                              <p:par>
                                <p:cTn id="12" presetID="36" presetClass="emph" presetSubtype="0" repeatCount="indefinite" fill="hold" grpId="1" nodeType="afterEffect">
                                  <p:stCondLst>
                                    <p:cond delay="0"/>
                                  </p:stCondLst>
                                  <p:iterate type="lt">
                                    <p:tmPct val="10000"/>
                                  </p:iterate>
                                  <p:childTnLst>
                                    <p:animScale>
                                      <p:cBhvr>
                                        <p:cTn id="13" dur="500" autoRev="1" fill="hold">
                                          <p:stCondLst>
                                            <p:cond delay="0"/>
                                          </p:stCondLst>
                                        </p:cTn>
                                        <p:tgtEl>
                                          <p:spTgt spid="2"/>
                                        </p:tgtEl>
                                      </p:cBhvr>
                                      <p:to x="80000" y="100000"/>
                                    </p:animScale>
                                    <p:anim by="(#ppt_w*0.10)" calcmode="lin" valueType="num">
                                      <p:cBhvr>
                                        <p:cTn id="14" dur="500" autoRev="1" fill="hold">
                                          <p:stCondLst>
                                            <p:cond delay="0"/>
                                          </p:stCondLst>
                                        </p:cTn>
                                        <p:tgtEl>
                                          <p:spTgt spid="2"/>
                                        </p:tgtEl>
                                        <p:attrNameLst>
                                          <p:attrName>ppt_x</p:attrName>
                                        </p:attrNameLst>
                                      </p:cBhvr>
                                    </p:anim>
                                    <p:anim by="(-#ppt_w*0.10)" calcmode="lin" valueType="num">
                                      <p:cBhvr>
                                        <p:cTn id="15" dur="500" autoRev="1" fill="hold">
                                          <p:stCondLst>
                                            <p:cond delay="0"/>
                                          </p:stCondLst>
                                        </p:cTn>
                                        <p:tgtEl>
                                          <p:spTgt spid="2"/>
                                        </p:tgtEl>
                                        <p:attrNameLst>
                                          <p:attrName>ppt_y</p:attrName>
                                        </p:attrNameLst>
                                      </p:cBhvr>
                                    </p:anim>
                                    <p:animRot by="-480000">
                                      <p:cBhvr>
                                        <p:cTn id="16" dur="500" autoRev="1"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Dasar Hukum Wakaf</a:t>
            </a:r>
            <a:endParaRPr lang="id-ID" dirty="0"/>
          </a:p>
        </p:txBody>
      </p:sp>
      <p:sp>
        <p:nvSpPr>
          <p:cNvPr id="3" name="Content Placeholder 2"/>
          <p:cNvSpPr>
            <a:spLocks noGrp="1"/>
          </p:cNvSpPr>
          <p:nvPr>
            <p:ph idx="1"/>
          </p:nvPr>
        </p:nvSpPr>
        <p:spPr/>
        <p:txBody>
          <a:bodyPr/>
          <a:lstStyle/>
          <a:p>
            <a:pPr marL="0" indent="0">
              <a:buNone/>
            </a:pPr>
            <a:r>
              <a:rPr lang="id-ID" dirty="0"/>
              <a:t>Secara umum tidak terdapat ayat al-Quran yang menerangkan konsep wakaf secara jelas. Oleh karena wakaf termasuk infaq fi sabilillah, maka dasar yang digunakan para ulama dalam menerangkan konsep wakaf ini didasarkan pada keumuman ayat-ayat al-Quran yang menjelaskan tentang infaq fi sabilillah. Di antara ayat-ayat tersebut antara lain:</a:t>
            </a:r>
          </a:p>
        </p:txBody>
      </p:sp>
      <p:sp>
        <p:nvSpPr>
          <p:cNvPr id="4" name="Rounded Rectangle 3">
            <a:hlinkClick r:id="rId2" action="ppaction://hlinksldjump"/>
          </p:cNvPr>
          <p:cNvSpPr/>
          <p:nvPr/>
        </p:nvSpPr>
        <p:spPr>
          <a:xfrm>
            <a:off x="2019869" y="5111843"/>
            <a:ext cx="2130189"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al-Baqarah:267</a:t>
            </a:r>
          </a:p>
        </p:txBody>
      </p:sp>
      <p:sp>
        <p:nvSpPr>
          <p:cNvPr id="5" name="Rounded Rectangle 4">
            <a:hlinkClick r:id="rId3" action="ppaction://hlinksldjump"/>
          </p:cNvPr>
          <p:cNvSpPr/>
          <p:nvPr/>
        </p:nvSpPr>
        <p:spPr>
          <a:xfrm>
            <a:off x="4705067" y="5111843"/>
            <a:ext cx="2442946"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Hadis </a:t>
            </a:r>
            <a:r>
              <a:rPr lang="en-US" b="1" dirty="0" smtClean="0"/>
              <a:t>(</a:t>
            </a:r>
            <a:r>
              <a:rPr lang="id-ID" b="1" dirty="0" smtClean="0"/>
              <a:t>Imam Muslim</a:t>
            </a:r>
            <a:r>
              <a:rPr lang="en-US" b="1" dirty="0" smtClean="0"/>
              <a:t>)</a:t>
            </a:r>
            <a:endParaRPr lang="id-ID" b="1" dirty="0"/>
          </a:p>
        </p:txBody>
      </p:sp>
      <p:sp>
        <p:nvSpPr>
          <p:cNvPr id="6" name="Rounded Rectangle 5">
            <a:hlinkClick r:id="rId4" action="ppaction://hlinksldjump"/>
          </p:cNvPr>
          <p:cNvSpPr/>
          <p:nvPr/>
        </p:nvSpPr>
        <p:spPr>
          <a:xfrm>
            <a:off x="7703023" y="5111843"/>
            <a:ext cx="181515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ali Imran:92</a:t>
            </a:r>
          </a:p>
        </p:txBody>
      </p:sp>
      <p:sp>
        <p:nvSpPr>
          <p:cNvPr id="7" name="Right Arrow 6">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8" name="Left Arrow 7">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Oval 8">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417671852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Dasar Hukum Wakaf</a:t>
            </a:r>
            <a:endParaRPr lang="id-ID" dirty="0"/>
          </a:p>
        </p:txBody>
      </p:sp>
      <p:sp>
        <p:nvSpPr>
          <p:cNvPr id="3" name="Content Placeholder 2"/>
          <p:cNvSpPr>
            <a:spLocks noGrp="1"/>
          </p:cNvSpPr>
          <p:nvPr>
            <p:ph idx="1"/>
          </p:nvPr>
        </p:nvSpPr>
        <p:spPr/>
        <p:txBody>
          <a:bodyPr/>
          <a:lstStyle/>
          <a:p>
            <a:pPr marL="0" indent="0">
              <a:buNone/>
            </a:pPr>
            <a:r>
              <a:rPr lang="id-ID" dirty="0"/>
              <a:t>Secara umum tidak terdapat ayat al-Quran yang menerangkan konsep wakaf secara jelas. Oleh karena wakaf termasuk infaq fi sabilillah, maka dasar yang digunakan para ulama dalam menerangkan konsep wakaf ini didasarkan pada keumuman ayat-ayat al-Quran yang menjelaskan tentang infaq fi sabilillah. Di antara ayat-ayat tersebut antara lain:</a:t>
            </a:r>
          </a:p>
        </p:txBody>
      </p:sp>
      <p:sp>
        <p:nvSpPr>
          <p:cNvPr id="4" name="Rounded Rectangle 3">
            <a:hlinkClick r:id="rId2" action="ppaction://hlinksldjump"/>
          </p:cNvPr>
          <p:cNvSpPr/>
          <p:nvPr/>
        </p:nvSpPr>
        <p:spPr>
          <a:xfrm>
            <a:off x="2019869" y="5111843"/>
            <a:ext cx="2130189"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al-Baqarah:267</a:t>
            </a:r>
          </a:p>
        </p:txBody>
      </p:sp>
      <p:sp>
        <p:nvSpPr>
          <p:cNvPr id="5" name="Rounded Rectangle 4">
            <a:hlinkClick r:id="rId2" action="ppaction://hlinksldjump"/>
          </p:cNvPr>
          <p:cNvSpPr/>
          <p:nvPr/>
        </p:nvSpPr>
        <p:spPr>
          <a:xfrm>
            <a:off x="4705067" y="5111843"/>
            <a:ext cx="2442946"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Hadis </a:t>
            </a:r>
            <a:r>
              <a:rPr lang="en-US" b="1" dirty="0" smtClean="0"/>
              <a:t>(</a:t>
            </a:r>
            <a:r>
              <a:rPr lang="id-ID" b="1" dirty="0" smtClean="0"/>
              <a:t>Imam Muslim</a:t>
            </a:r>
            <a:r>
              <a:rPr lang="en-US" b="1" dirty="0" smtClean="0"/>
              <a:t>)</a:t>
            </a:r>
            <a:endParaRPr lang="id-ID" b="1" dirty="0"/>
          </a:p>
        </p:txBody>
      </p:sp>
      <p:sp>
        <p:nvSpPr>
          <p:cNvPr id="6" name="Rounded Rectangle 5">
            <a:hlinkClick r:id="rId2" action="ppaction://hlinksldjump"/>
          </p:cNvPr>
          <p:cNvSpPr/>
          <p:nvPr/>
        </p:nvSpPr>
        <p:spPr>
          <a:xfrm>
            <a:off x="7703023" y="5111843"/>
            <a:ext cx="181515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ali Imran:92</a:t>
            </a:r>
          </a:p>
        </p:txBody>
      </p:sp>
      <p:sp>
        <p:nvSpPr>
          <p:cNvPr id="7" name="Right Arrow 6">
            <a:hlinkClick r:id="rId3"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Rectangle 8"/>
          <p:cNvSpPr/>
          <p:nvPr/>
        </p:nvSpPr>
        <p:spPr>
          <a:xfrm>
            <a:off x="2073340" y="1809644"/>
            <a:ext cx="8045318" cy="3509684"/>
          </a:xfrm>
          <a:prstGeom prst="rect">
            <a:avLst/>
          </a:prstGeom>
          <a:blipFill dpi="0" rotWithShape="1">
            <a:blip r:embed="rId4">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US" sz="2000" b="1" i="1" dirty="0" smtClean="0"/>
          </a:p>
          <a:p>
            <a:endParaRPr lang="en-US" sz="2000" b="1" i="1" dirty="0" smtClean="0"/>
          </a:p>
          <a:p>
            <a:r>
              <a:rPr lang="id-ID" sz="2000" b="1" i="1" dirty="0" smtClean="0"/>
              <a:t>Artinya </a:t>
            </a:r>
            <a:r>
              <a:rPr lang="id-ID" sz="2000" b="1" i="1" dirty="0"/>
              <a:t>: "Hai orang-orang yang beriman, nafkahkanlah (di jalan Allah) sebagian dari hasil usahamu yang baik-baik dan sebagian dari apa yang Kami keluarkan dari bumi untuk kamu. dan janganlah kamu memilih yang buruk-buruk lalu kamu menafkahkan daripadanya, Padahal kamu sendiri tidak mau mengambilnya melainkan dengan memincingkan mata terhadapnya. dan ketahuilah, bahwa Allah Maha Kaya lagi Maha Terpuji</a:t>
            </a:r>
            <a:r>
              <a:rPr lang="id-ID" sz="2000" b="1" i="1" dirty="0" smtClean="0"/>
              <a:t>."</a:t>
            </a:r>
            <a:r>
              <a:rPr lang="id-ID" sz="2000" dirty="0" smtClean="0"/>
              <a:t>(</a:t>
            </a:r>
            <a:r>
              <a:rPr lang="id-ID" sz="2000" dirty="0"/>
              <a:t>Q.S al-Baqarah:267).</a:t>
            </a:r>
          </a:p>
          <a:p>
            <a:endParaRPr lang="id-ID" sz="2000" b="1" dirty="0"/>
          </a:p>
        </p:txBody>
      </p:sp>
      <p:sp>
        <p:nvSpPr>
          <p:cNvPr id="12" name="Rectangle 11"/>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latin typeface="Arial" panose="020B0604020202020204" pitchFamily="34" charset="0"/>
                <a:cs typeface="Arial" panose="020B0604020202020204" pitchFamily="34" charset="0"/>
              </a:rPr>
              <a:t>Q.S al-Baqarah:267</a:t>
            </a:r>
            <a:endParaRPr lang="id-ID" sz="1600" b="1" dirty="0">
              <a:solidFill>
                <a:schemeClr val="tx1"/>
              </a:solidFill>
              <a:latin typeface="Arial" panose="020B0604020202020204" pitchFamily="34" charset="0"/>
              <a:cs typeface="Arial" panose="020B0604020202020204" pitchFamily="34" charset="0"/>
            </a:endParaRPr>
          </a:p>
        </p:txBody>
      </p:sp>
      <p:sp>
        <p:nvSpPr>
          <p:cNvPr id="13" name="&quot;No&quot; Symbol 12">
            <a:hlinkClick r:id="rId5"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4" name="Left Arrow 13">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5" name="Oval 14">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53741911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Dasar Hukum Wakaf</a:t>
            </a:r>
            <a:endParaRPr lang="id-ID" dirty="0"/>
          </a:p>
        </p:txBody>
      </p:sp>
      <p:sp>
        <p:nvSpPr>
          <p:cNvPr id="3" name="Content Placeholder 2"/>
          <p:cNvSpPr>
            <a:spLocks noGrp="1"/>
          </p:cNvSpPr>
          <p:nvPr>
            <p:ph idx="1"/>
          </p:nvPr>
        </p:nvSpPr>
        <p:spPr/>
        <p:txBody>
          <a:bodyPr/>
          <a:lstStyle/>
          <a:p>
            <a:pPr marL="0" indent="0">
              <a:buNone/>
            </a:pPr>
            <a:r>
              <a:rPr lang="id-ID" dirty="0"/>
              <a:t>Secara umum tidak terdapat ayat al-Quran yang menerangkan konsep wakaf secara jelas. Oleh karena wakaf termasuk infaq fi sabilillah, maka dasar yang digunakan para ulama dalam menerangkan konsep wakaf ini didasarkan pada keumuman ayat-ayat al-Quran yang menjelaskan tentang infaq fi sabilillah. Di antara ayat-ayat tersebut antara lain:</a:t>
            </a:r>
          </a:p>
        </p:txBody>
      </p:sp>
      <p:sp>
        <p:nvSpPr>
          <p:cNvPr id="4" name="Rounded Rectangle 3">
            <a:hlinkClick r:id="rId2" action="ppaction://hlinksldjump"/>
          </p:cNvPr>
          <p:cNvSpPr/>
          <p:nvPr/>
        </p:nvSpPr>
        <p:spPr>
          <a:xfrm>
            <a:off x="2019869" y="5111843"/>
            <a:ext cx="2130189"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al-Baqarah:267</a:t>
            </a:r>
          </a:p>
        </p:txBody>
      </p:sp>
      <p:sp>
        <p:nvSpPr>
          <p:cNvPr id="5" name="Rounded Rectangle 4">
            <a:hlinkClick r:id="rId2" action="ppaction://hlinksldjump"/>
          </p:cNvPr>
          <p:cNvSpPr/>
          <p:nvPr/>
        </p:nvSpPr>
        <p:spPr>
          <a:xfrm>
            <a:off x="4705067" y="5111843"/>
            <a:ext cx="2442946"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Hadis </a:t>
            </a:r>
            <a:r>
              <a:rPr lang="en-US" b="1" dirty="0" smtClean="0"/>
              <a:t>(</a:t>
            </a:r>
            <a:r>
              <a:rPr lang="id-ID" b="1" dirty="0" smtClean="0"/>
              <a:t>Imam Muslim</a:t>
            </a:r>
            <a:r>
              <a:rPr lang="en-US" b="1" dirty="0" smtClean="0"/>
              <a:t>)</a:t>
            </a:r>
            <a:endParaRPr lang="id-ID" b="1" dirty="0"/>
          </a:p>
        </p:txBody>
      </p:sp>
      <p:sp>
        <p:nvSpPr>
          <p:cNvPr id="6" name="Rounded Rectangle 5">
            <a:hlinkClick r:id="rId2" action="ppaction://hlinksldjump"/>
          </p:cNvPr>
          <p:cNvSpPr/>
          <p:nvPr/>
        </p:nvSpPr>
        <p:spPr>
          <a:xfrm>
            <a:off x="7703023" y="5111843"/>
            <a:ext cx="181515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ali Imran:92</a:t>
            </a:r>
          </a:p>
        </p:txBody>
      </p:sp>
      <p:sp>
        <p:nvSpPr>
          <p:cNvPr id="9" name="Rectangle 8"/>
          <p:cNvSpPr/>
          <p:nvPr/>
        </p:nvSpPr>
        <p:spPr>
          <a:xfrm>
            <a:off x="2073340" y="1809644"/>
            <a:ext cx="8045318" cy="3509684"/>
          </a:xfrm>
          <a:prstGeom prst="rect">
            <a:avLst/>
          </a:prstGeom>
          <a:blipFill dpi="0" rotWithShape="1">
            <a:blip r:embed="rId3">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endParaRPr lang="en-US" sz="2000" b="1" i="1" dirty="0" smtClean="0"/>
          </a:p>
          <a:p>
            <a:endParaRPr lang="en-US" sz="2000" b="1" i="1" dirty="0"/>
          </a:p>
          <a:p>
            <a:endParaRPr lang="en-US" sz="2000" b="1" i="1" dirty="0" smtClean="0"/>
          </a:p>
          <a:p>
            <a:endParaRPr lang="en-US" sz="2000" b="1" i="1" dirty="0"/>
          </a:p>
          <a:p>
            <a:endParaRPr lang="en-US" sz="2000" b="1" i="1" dirty="0" smtClean="0"/>
          </a:p>
          <a:p>
            <a:endParaRPr lang="en-US" sz="2000" b="1" i="1" dirty="0" smtClean="0"/>
          </a:p>
          <a:p>
            <a:r>
              <a:rPr lang="id-ID" sz="2000" b="1" i="1" dirty="0" smtClean="0"/>
              <a:t>Artinya </a:t>
            </a:r>
            <a:r>
              <a:rPr lang="id-ID" sz="2000" b="1" i="1" dirty="0"/>
              <a:t>:"Apabila anak adam meninggal dunia, maka terputuslah amalnya kecuali dari tiga perkara: shodaqoh jariyah, ilmu yang bermanfaat dan anak saleh yang mendoakannya".</a:t>
            </a:r>
            <a:r>
              <a:rPr lang="id-ID" sz="2000" b="1" dirty="0"/>
              <a:t> (HR.Muslim)</a:t>
            </a:r>
          </a:p>
        </p:txBody>
      </p:sp>
      <p:sp>
        <p:nvSpPr>
          <p:cNvPr id="14" name="Rectangle 13"/>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solidFill>
                  <a:schemeClr val="tx1"/>
                </a:solidFill>
                <a:latin typeface="Arial" panose="020B0604020202020204" pitchFamily="34" charset="0"/>
                <a:cs typeface="Arial" panose="020B0604020202020204" pitchFamily="34" charset="0"/>
              </a:rPr>
              <a:t>HR.Muslim</a:t>
            </a:r>
          </a:p>
        </p:txBody>
      </p:sp>
      <p:pic>
        <p:nvPicPr>
          <p:cNvPr id="13" name="Picture 12"/>
          <p:cNvPicPr>
            <a:picLocks noChangeAspect="1"/>
          </p:cNvPicPr>
          <p:nvPr/>
        </p:nvPicPr>
        <p:blipFill>
          <a:blip r:embed="rId4"/>
          <a:stretch>
            <a:fillRect/>
          </a:stretch>
        </p:blipFill>
        <p:spPr>
          <a:xfrm>
            <a:off x="2486523" y="2534474"/>
            <a:ext cx="6880033" cy="1299914"/>
          </a:xfrm>
          <a:prstGeom prst="rect">
            <a:avLst/>
          </a:prstGeom>
        </p:spPr>
      </p:pic>
      <p:sp>
        <p:nvSpPr>
          <p:cNvPr id="15" name="Right Arrow 14">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6" name="Left Arrow 15">
            <a:hlinkClick r:id="rId5"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7" name="&quot;No&quot; Symbol 16">
            <a:hlinkClick r:id="rId6"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8" name="Oval 17">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4839216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hlinkClick r:id="rId2" action="ppaction://hlinksldjump"/>
          </p:cNvPr>
          <p:cNvSpPr/>
          <p:nvPr/>
        </p:nvSpPr>
        <p:spPr>
          <a:xfrm>
            <a:off x="2019869" y="5111843"/>
            <a:ext cx="2130189"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al-Baqarah:267</a:t>
            </a:r>
          </a:p>
        </p:txBody>
      </p:sp>
      <p:sp>
        <p:nvSpPr>
          <p:cNvPr id="5" name="Rounded Rectangle 4">
            <a:hlinkClick r:id="rId2" action="ppaction://hlinksldjump"/>
          </p:cNvPr>
          <p:cNvSpPr/>
          <p:nvPr/>
        </p:nvSpPr>
        <p:spPr>
          <a:xfrm>
            <a:off x="4705067" y="5111843"/>
            <a:ext cx="2442946"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Hadis </a:t>
            </a:r>
            <a:r>
              <a:rPr lang="en-US" b="1" dirty="0" smtClean="0"/>
              <a:t>(</a:t>
            </a:r>
            <a:r>
              <a:rPr lang="id-ID" b="1" dirty="0" smtClean="0"/>
              <a:t>Imam Muslim</a:t>
            </a:r>
            <a:r>
              <a:rPr lang="en-US" b="1" dirty="0" smtClean="0"/>
              <a:t>)</a:t>
            </a:r>
            <a:endParaRPr lang="id-ID" b="1" dirty="0"/>
          </a:p>
        </p:txBody>
      </p:sp>
      <p:sp>
        <p:nvSpPr>
          <p:cNvPr id="6" name="Rounded Rectangle 5">
            <a:hlinkClick r:id="rId2" action="ppaction://hlinksldjump"/>
          </p:cNvPr>
          <p:cNvSpPr/>
          <p:nvPr/>
        </p:nvSpPr>
        <p:spPr>
          <a:xfrm>
            <a:off x="7703023" y="5111843"/>
            <a:ext cx="1815152" cy="43788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id-ID" b="1" dirty="0"/>
              <a:t>Q.S ali Imran:92</a:t>
            </a:r>
          </a:p>
        </p:txBody>
      </p:sp>
      <p:sp>
        <p:nvSpPr>
          <p:cNvPr id="2" name="Title 1"/>
          <p:cNvSpPr>
            <a:spLocks noGrp="1"/>
          </p:cNvSpPr>
          <p:nvPr>
            <p:ph type="title"/>
          </p:nvPr>
        </p:nvSpPr>
        <p:spPr/>
        <p:txBody>
          <a:bodyPr/>
          <a:lstStyle/>
          <a:p>
            <a:r>
              <a:rPr lang="id-ID" b="1" dirty="0"/>
              <a:t>Dasar Hukum Wakaf</a:t>
            </a:r>
            <a:endParaRPr lang="id-ID" dirty="0"/>
          </a:p>
        </p:txBody>
      </p:sp>
      <p:sp>
        <p:nvSpPr>
          <p:cNvPr id="3" name="Content Placeholder 2"/>
          <p:cNvSpPr>
            <a:spLocks noGrp="1"/>
          </p:cNvSpPr>
          <p:nvPr>
            <p:ph idx="1"/>
          </p:nvPr>
        </p:nvSpPr>
        <p:spPr/>
        <p:txBody>
          <a:bodyPr/>
          <a:lstStyle/>
          <a:p>
            <a:pPr marL="0" indent="0">
              <a:buNone/>
            </a:pPr>
            <a:r>
              <a:rPr lang="id-ID" dirty="0"/>
              <a:t>Secara umum tidak terdapat ayat al-Quran yang menerangkan konsep wakaf secara jelas. Oleh karena wakaf termasuk infaq fi sabilillah, maka dasar yang digunakan para ulama dalam menerangkan konsep wakaf ini didasarkan pada keumuman ayat-ayat al-Quran yang menjelaskan tentang infaq fi sabilillah. Di antara ayat-ayat tersebut antara lain:</a:t>
            </a:r>
          </a:p>
        </p:txBody>
      </p:sp>
      <p:sp>
        <p:nvSpPr>
          <p:cNvPr id="9" name="Rectangle 8"/>
          <p:cNvSpPr/>
          <p:nvPr/>
        </p:nvSpPr>
        <p:spPr>
          <a:xfrm>
            <a:off x="2073340" y="1809644"/>
            <a:ext cx="8045318" cy="3509684"/>
          </a:xfrm>
          <a:prstGeom prst="rect">
            <a:avLst/>
          </a:prstGeom>
          <a:blipFill dpi="0" rotWithShape="1">
            <a:blip r:embed="rId3">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r>
              <a:rPr lang="id-ID" sz="2000" b="1" i="1" dirty="0"/>
              <a:t>Artinya : "Kamu sekali-kali tidak sampai kepada kebajikan (yang sempurna), sebelum kamu menafkahkan sehahagian harta yang kamu cintai. dan apa saja yang kamu nafkahkan Maka Sesungguhnya Allah mengetahuinya."</a:t>
            </a:r>
            <a:r>
              <a:rPr lang="id-ID" sz="2000" b="1" dirty="0"/>
              <a:t> (Q.S ali Imran:92)</a:t>
            </a:r>
          </a:p>
        </p:txBody>
      </p:sp>
      <p:sp>
        <p:nvSpPr>
          <p:cNvPr id="10" name="Rectangle 9"/>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id-ID" sz="1600" b="1" dirty="0">
                <a:latin typeface="Arial" panose="020B0604020202020204" pitchFamily="34" charset="0"/>
                <a:cs typeface="Arial" panose="020B0604020202020204" pitchFamily="34" charset="0"/>
              </a:rPr>
              <a:t>Q.S ali Imran:92</a:t>
            </a:r>
          </a:p>
        </p:txBody>
      </p:sp>
      <p:sp>
        <p:nvSpPr>
          <p:cNvPr id="13" name="Right Arrow 12">
            <a:hlinkClick r:id="rId4"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4" name="Left Arrow 13">
            <a:hlinkClick r:id="rId4"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5" name="&quot;No&quot; Symbol 14">
            <a:hlinkClick r:id="rId5"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2" name="Oval 11">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28737604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Pelaksanaan</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dirty="0"/>
          </a:p>
        </p:txBody>
      </p:sp>
      <p:sp>
        <p:nvSpPr>
          <p:cNvPr id="4" name="Rounded Rectangle 3">
            <a:hlinkClick r:id="rId2" action="ppaction://hlinksldjump"/>
          </p:cNvPr>
          <p:cNvSpPr/>
          <p:nvPr/>
        </p:nvSpPr>
        <p:spPr>
          <a:xfrm>
            <a:off x="1528990"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2000" b="1" dirty="0" smtClean="0">
                <a:solidFill>
                  <a:schemeClr val="bg1"/>
                </a:solidFill>
              </a:rPr>
              <a:t>LANDASAN </a:t>
            </a:r>
            <a:r>
              <a:rPr lang="id-ID" sz="2000" b="1" dirty="0" smtClean="0">
                <a:solidFill>
                  <a:schemeClr val="bg1"/>
                </a:solidFill>
              </a:rPr>
              <a:t>PELAKSANAAN WAKAF DI INDONESIA</a:t>
            </a:r>
            <a:endParaRPr lang="id-ID" sz="2000" b="1" dirty="0">
              <a:solidFill>
                <a:schemeClr val="bg1"/>
              </a:solidFill>
            </a:endParaRPr>
          </a:p>
        </p:txBody>
      </p:sp>
      <p:sp>
        <p:nvSpPr>
          <p:cNvPr id="6" name="Rounded Rectangle 5">
            <a:hlinkClick r:id="rId3" action="ppaction://hlinksldjump"/>
          </p:cNvPr>
          <p:cNvSpPr/>
          <p:nvPr/>
        </p:nvSpPr>
        <p:spPr>
          <a:xfrm>
            <a:off x="7042284"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sz="2000" b="1" dirty="0" smtClean="0"/>
              <a:t>JENIS HARTA YANG DIWAKAFKAN</a:t>
            </a:r>
            <a:endParaRPr lang="id-ID" sz="2000" b="1" dirty="0"/>
          </a:p>
        </p:txBody>
      </p:sp>
      <p:sp>
        <p:nvSpPr>
          <p:cNvPr id="8" name="Right Arrow 7">
            <a:hlinkClick r:id="rId4"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9" name="Left Arrow 8">
            <a:hlinkClick r:id="rId5"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0" name="Oval 9">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2336706144"/>
      </p:ext>
    </p:extLst>
  </p:cSld>
  <p:clrMapOvr>
    <a:masterClrMapping/>
  </p:clrMapOvr>
  <mc:AlternateContent xmlns:mc="http://schemas.openxmlformats.org/markup-compatibility/2006">
    <mc:Choice xmlns:p14="http://schemas.microsoft.com/office/powerpoint/2010/main" Requires="p14">
      <p:transition spd="slow" p14:dur="1500" advClick="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Pelaksanaan</a:t>
            </a:r>
            <a:r>
              <a:rPr lang="en-US" b="1" dirty="0"/>
              <a:t> </a:t>
            </a:r>
            <a:r>
              <a:rPr lang="en-US" b="1" dirty="0" err="1"/>
              <a:t>Wakaf</a:t>
            </a:r>
            <a:endParaRPr lang="id-ID" b="1" dirty="0"/>
          </a:p>
        </p:txBody>
      </p:sp>
      <p:sp>
        <p:nvSpPr>
          <p:cNvPr id="3" name="Content Placeholder 2"/>
          <p:cNvSpPr>
            <a:spLocks noGrp="1"/>
          </p:cNvSpPr>
          <p:nvPr>
            <p:ph idx="1"/>
          </p:nvPr>
        </p:nvSpPr>
        <p:spPr/>
        <p:txBody>
          <a:bodyPr/>
          <a:lstStyle/>
          <a:p>
            <a:endParaRPr lang="id-ID"/>
          </a:p>
        </p:txBody>
      </p:sp>
      <p:sp>
        <p:nvSpPr>
          <p:cNvPr id="4" name="Rounded Rectangle 3">
            <a:hlinkClick r:id="rId2" action="ppaction://hlinksldjump"/>
          </p:cNvPr>
          <p:cNvSpPr/>
          <p:nvPr/>
        </p:nvSpPr>
        <p:spPr>
          <a:xfrm>
            <a:off x="1528990"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2000" b="1" dirty="0">
                <a:solidFill>
                  <a:schemeClr val="bg1"/>
                </a:solidFill>
              </a:rPr>
              <a:t>LANDASAN </a:t>
            </a:r>
            <a:r>
              <a:rPr lang="id-ID" sz="2000" b="1" dirty="0">
                <a:solidFill>
                  <a:schemeClr val="bg1"/>
                </a:solidFill>
              </a:rPr>
              <a:t>PELAKSANAAN WAKAF DI INDONESIA</a:t>
            </a:r>
            <a:endParaRPr lang="id-ID" sz="2000" b="1" dirty="0">
              <a:solidFill>
                <a:schemeClr val="bg1"/>
              </a:solidFill>
            </a:endParaRPr>
          </a:p>
        </p:txBody>
      </p:sp>
      <p:sp>
        <p:nvSpPr>
          <p:cNvPr id="6" name="Rounded Rectangle 5">
            <a:hlinkClick r:id="rId2" action="ppaction://hlinksldjump"/>
          </p:cNvPr>
          <p:cNvSpPr/>
          <p:nvPr/>
        </p:nvSpPr>
        <p:spPr>
          <a:xfrm>
            <a:off x="7042284" y="3705306"/>
            <a:ext cx="3661575" cy="96829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id-ID" sz="2000" b="1" dirty="0"/>
              <a:t>JENIS HARTA YANG </a:t>
            </a:r>
            <a:r>
              <a:rPr lang="id-ID" sz="2000" b="1" dirty="0" smtClean="0"/>
              <a:t>DIWAKAFKAN</a:t>
            </a:r>
            <a:endParaRPr lang="id-ID" sz="2000" b="1" dirty="0"/>
          </a:p>
        </p:txBody>
      </p:sp>
      <p:sp>
        <p:nvSpPr>
          <p:cNvPr id="7" name="Rectangle 6"/>
          <p:cNvSpPr/>
          <p:nvPr/>
        </p:nvSpPr>
        <p:spPr>
          <a:xfrm>
            <a:off x="2073340" y="1809644"/>
            <a:ext cx="8045318" cy="3509684"/>
          </a:xfrm>
          <a:prstGeom prst="rect">
            <a:avLst/>
          </a:prstGeom>
          <a:blipFill dpi="0" rotWithShape="1">
            <a:blip r:embed="rId3">
              <a:alphaModFix amt="86000"/>
              <a:duotone>
                <a:schemeClr val="accent1">
                  <a:shade val="74000"/>
                  <a:satMod val="130000"/>
                  <a:lumMod val="90000"/>
                </a:schemeClr>
                <a:schemeClr val="accent1">
                  <a:tint val="94000"/>
                  <a:satMod val="120000"/>
                  <a:lumMod val="104000"/>
                </a:schemeClr>
              </a:duotone>
            </a:blip>
            <a:srcRect/>
            <a:tile tx="0" ty="0" sx="100000" sy="100000" flip="none" algn="tl"/>
          </a:blipFill>
        </p:spPr>
        <p:style>
          <a:lnRef idx="0">
            <a:schemeClr val="accent1"/>
          </a:lnRef>
          <a:fillRef idx="3">
            <a:schemeClr val="accent1"/>
          </a:fillRef>
          <a:effectRef idx="3">
            <a:schemeClr val="accent1"/>
          </a:effectRef>
          <a:fontRef idx="minor">
            <a:schemeClr val="lt1"/>
          </a:fontRef>
        </p:style>
        <p:txBody>
          <a:bodyPr rtlCol="0" anchor="ctr"/>
          <a:lstStyle/>
          <a:p>
            <a:pPr marL="457200" indent="-457200">
              <a:buFont typeface="+mj-lt"/>
              <a:buAutoNum type="arabicPeriod"/>
            </a:pPr>
            <a:r>
              <a:rPr lang="id-ID" sz="2000" dirty="0"/>
              <a:t>Peraturan Pemerintah No. 28 Tahun 1977 tentang Perwakafan Tanah Milik</a:t>
            </a:r>
          </a:p>
          <a:p>
            <a:pPr marL="457200" indent="-457200">
              <a:buFont typeface="+mj-lt"/>
              <a:buAutoNum type="arabicPeriod"/>
            </a:pPr>
            <a:r>
              <a:rPr lang="id-ID" sz="2000" dirty="0"/>
              <a:t>Peraturan Menteri dalam Negeri No. 6 Tahun 1977 tentang Tata Cara Pendaftaran Tanah mengenai Perwakafan Tanah Milik</a:t>
            </a:r>
          </a:p>
          <a:p>
            <a:pPr marL="457200" indent="-457200">
              <a:buFont typeface="+mj-lt"/>
              <a:buAutoNum type="arabicPeriod"/>
            </a:pPr>
            <a:r>
              <a:rPr lang="id-ID" sz="2000" dirty="0"/>
              <a:t>Peraturan Menteri Agama No. 1 Tahun 1978 Tentang Peraturan Pelasanaan Peraturan Pemerintah No. 28 Tahun 1977 tentang Perwakafan Tanah Milik</a:t>
            </a:r>
          </a:p>
          <a:p>
            <a:pPr marL="457200" indent="-457200">
              <a:buFont typeface="+mj-lt"/>
              <a:buAutoNum type="arabicPeriod"/>
            </a:pPr>
            <a:r>
              <a:rPr lang="id-ID" sz="2000" dirty="0"/>
              <a:t>Peraturan Direktur Jendral Bimbingan Masyarakat Islam No. Kep/P/75/1978 tentang Formulir dan Pedoman Peraturan-Peraturan tentang Perwakafan Tanah Milik</a:t>
            </a:r>
            <a:endParaRPr lang="id-ID" sz="2000" dirty="0"/>
          </a:p>
        </p:txBody>
      </p:sp>
      <p:sp>
        <p:nvSpPr>
          <p:cNvPr id="8" name="Rectangle 7"/>
          <p:cNvSpPr/>
          <p:nvPr/>
        </p:nvSpPr>
        <p:spPr>
          <a:xfrm>
            <a:off x="2073340" y="1811351"/>
            <a:ext cx="8045318" cy="40076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en-GB" sz="1600" b="1" dirty="0" err="1" smtClean="0">
                <a:solidFill>
                  <a:schemeClr val="tx1"/>
                </a:solidFill>
              </a:rPr>
              <a:t>Landasan</a:t>
            </a:r>
            <a:r>
              <a:rPr lang="en-GB" sz="1600" b="1" dirty="0" smtClean="0">
                <a:solidFill>
                  <a:schemeClr val="tx1"/>
                </a:solidFill>
              </a:rPr>
              <a:t> </a:t>
            </a:r>
            <a:r>
              <a:rPr lang="id-ID" sz="1600" b="1" dirty="0" smtClean="0">
                <a:solidFill>
                  <a:schemeClr val="tx1"/>
                </a:solidFill>
              </a:rPr>
              <a:t>Pelaksanaan Wakaf Di Indonesia</a:t>
            </a:r>
            <a:endParaRPr lang="id-ID" sz="1600" b="1" dirty="0">
              <a:solidFill>
                <a:schemeClr val="tx1"/>
              </a:solidFill>
              <a:latin typeface="Arial" panose="020B0604020202020204" pitchFamily="34" charset="0"/>
              <a:cs typeface="Arial" panose="020B0604020202020204" pitchFamily="34" charset="0"/>
            </a:endParaRPr>
          </a:p>
        </p:txBody>
      </p:sp>
      <p:sp>
        <p:nvSpPr>
          <p:cNvPr id="9" name="&quot;No&quot; Symbol 8">
            <a:hlinkClick r:id="rId4" action="ppaction://hlinksldjump"/>
          </p:cNvPr>
          <p:cNvSpPr/>
          <p:nvPr/>
        </p:nvSpPr>
        <p:spPr>
          <a:xfrm>
            <a:off x="9725081" y="1847789"/>
            <a:ext cx="326342" cy="335728"/>
          </a:xfrm>
          <a:prstGeom prst="noSmoking">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id-ID">
              <a:solidFill>
                <a:schemeClr val="tx1"/>
              </a:solidFill>
            </a:endParaRPr>
          </a:p>
        </p:txBody>
      </p:sp>
      <p:sp>
        <p:nvSpPr>
          <p:cNvPr id="11" name="Right Arrow 10">
            <a:hlinkClick r:id="rId5" action="ppaction://hlinksldjump"/>
          </p:cNvPr>
          <p:cNvSpPr/>
          <p:nvPr/>
        </p:nvSpPr>
        <p:spPr>
          <a:xfrm>
            <a:off x="10896597" y="5742424"/>
            <a:ext cx="545910" cy="404377"/>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2" name="Left Arrow 11">
            <a:hlinkClick r:id="rId6" action="ppaction://hlinksldjump"/>
          </p:cNvPr>
          <p:cNvSpPr/>
          <p:nvPr/>
        </p:nvSpPr>
        <p:spPr>
          <a:xfrm>
            <a:off x="728987" y="5742424"/>
            <a:ext cx="545910" cy="404377"/>
          </a:xfrm>
          <a:prstGeom prst="lef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id-ID"/>
          </a:p>
        </p:txBody>
      </p:sp>
      <p:sp>
        <p:nvSpPr>
          <p:cNvPr id="13" name="Oval 12">
            <a:hlinkClick r:id="" action="ppaction://hlinkshowjump?jump=lastslide"/>
          </p:cNvPr>
          <p:cNvSpPr/>
          <p:nvPr/>
        </p:nvSpPr>
        <p:spPr>
          <a:xfrm>
            <a:off x="11169552" y="228069"/>
            <a:ext cx="828675" cy="711199"/>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sz="1200" b="1" dirty="0" smtClean="0"/>
              <a:t>QUIT</a:t>
            </a:r>
            <a:endParaRPr lang="id-ID" sz="1200" b="1" dirty="0"/>
          </a:p>
        </p:txBody>
      </p:sp>
    </p:spTree>
    <p:extLst>
      <p:ext uri="{BB962C8B-B14F-4D97-AF65-F5344CB8AC3E}">
        <p14:creationId xmlns:p14="http://schemas.microsoft.com/office/powerpoint/2010/main" val="11104567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389</TotalTime>
  <Words>1958</Words>
  <Application>Microsoft Office PowerPoint</Application>
  <PresentationFormat>Widescreen</PresentationFormat>
  <Paragraphs>312</Paragraphs>
  <Slides>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Garamond</vt:lpstr>
      <vt:lpstr>Times New Roman</vt:lpstr>
      <vt:lpstr>Wingdings</vt:lpstr>
      <vt:lpstr>Organic</vt:lpstr>
      <vt:lpstr>WAKAF</vt:lpstr>
      <vt:lpstr>WAKAF</vt:lpstr>
      <vt:lpstr>Definisi Wakaf</vt:lpstr>
      <vt:lpstr>Dasar Hukum Wakaf</vt:lpstr>
      <vt:lpstr>Dasar Hukum Wakaf</vt:lpstr>
      <vt:lpstr>Dasar Hukum Wakaf</vt:lpstr>
      <vt:lpstr>Dasar Hukum Wakaf</vt:lpstr>
      <vt:lpstr>Pelaksanaan Wakaf</vt:lpstr>
      <vt:lpstr>Pelaksanaan Wakaf</vt:lpstr>
      <vt:lpstr>Pelaksanaan Wakaf</vt:lpstr>
      <vt:lpstr>Syarat Wakaf</vt:lpstr>
      <vt:lpstr>Syarat Wakaf</vt:lpstr>
      <vt:lpstr>Syarat Wakaf</vt:lpstr>
      <vt:lpstr>Syarat Wakaf</vt:lpstr>
      <vt:lpstr>Syarat Wakaf</vt:lpstr>
      <vt:lpstr>Syarat Wakaf</vt:lpstr>
      <vt:lpstr>Hikmah Wakaf</vt:lpstr>
      <vt:lpstr>Hasil dari Wawancara</vt:lpstr>
      <vt:lpstr>Masjid Agung Anas Mahfudz </vt:lpstr>
      <vt:lpstr>Masjid Agung Anas Mahfudz </vt:lpstr>
      <vt:lpstr>Masjid Agung Anas Mahfudz </vt:lpstr>
      <vt:lpstr>WAKAF</vt:lpstr>
      <vt:lpstr>Dasar Hukum Wakaf</vt:lpstr>
      <vt:lpstr>Pelaksanaan Wakaf</vt:lpstr>
      <vt:lpstr>Syarat Wakaf</vt:lpstr>
      <vt:lpstr>Masjid Agung Anas Mahfudz </vt:lpstr>
      <vt:lpstr>PowerPoint Presentation</vt:lpstr>
      <vt:lpstr>PowerPoint Presentation</vt:lpstr>
      <vt:lpstr>Masjid Al-Fatah</vt:lpstr>
      <vt:lpstr>Masjid Agung Anas Mahfudz </vt:lpstr>
      <vt:lpstr>Syarat Wakaf</vt:lpstr>
      <vt:lpstr>Tata Cara Pelaksanaan Wakaf</vt:lpstr>
      <vt:lpstr>Tata Cara Pelaksanaan Wakaf</vt:lpstr>
      <vt:lpstr>Tata Cara Pelaksanaan Wakaf</vt:lpstr>
      <vt:lpstr>Tata Cara Pelaksanaan Wakaf</vt:lpstr>
      <vt:lpstr>Tata Cara Pelaksanaan Wakaf</vt:lpstr>
      <vt:lpstr>Tata Cara Pelaksanaan Wakaf</vt:lpstr>
      <vt:lpstr> ^_^  S3Kie4N  ^_^  tR1eMzs....b3eutzzz  fIx 13InGitSz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WAKAF</dc:title>
  <dc:creator>alfighossa</dc:creator>
  <cp:lastModifiedBy>alfighossa</cp:lastModifiedBy>
  <cp:revision>40</cp:revision>
  <dcterms:created xsi:type="dcterms:W3CDTF">2014-04-05T12:48:43Z</dcterms:created>
  <dcterms:modified xsi:type="dcterms:W3CDTF">2014-04-25T16:40:50Z</dcterms:modified>
</cp:coreProperties>
</file>