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video/unknown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media/image21.gif" ContentType="image/gif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18"/>
  </p:notesMasterIdLst>
  <p:sldIdLst>
    <p:sldId id="256" r:id="rId2"/>
    <p:sldId id="258" r:id="rId3"/>
    <p:sldId id="257" r:id="rId4"/>
    <p:sldId id="260" r:id="rId5"/>
    <p:sldId id="263" r:id="rId6"/>
    <p:sldId id="259" r:id="rId7"/>
    <p:sldId id="264" r:id="rId8"/>
    <p:sldId id="265" r:id="rId9"/>
    <p:sldId id="267" r:id="rId10"/>
    <p:sldId id="268" r:id="rId11"/>
    <p:sldId id="269" r:id="rId12"/>
    <p:sldId id="270" r:id="rId13"/>
    <p:sldId id="271" r:id="rId14"/>
    <p:sldId id="272" r:id="rId15"/>
    <p:sldId id="261" r:id="rId16"/>
    <p:sldId id="262" r:id="rId1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025" autoAdjust="0"/>
    <p:restoredTop sz="96866" autoAdjust="0"/>
  </p:normalViewPr>
  <p:slideViewPr>
    <p:cSldViewPr snapToGrid="0">
      <p:cViewPr varScale="1">
        <p:scale>
          <a:sx n="72" d="100"/>
          <a:sy n="72" d="100"/>
        </p:scale>
        <p:origin x="60" y="132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bar"/>
        <c:grouping val="stacked"/>
        <c:varyColors val="0"/>
        <c:ser>
          <c:idx val="0"/>
          <c:order val="0"/>
          <c:tx>
            <c:strRef>
              <c:f>Sheet1!$A$1</c:f>
              <c:strCache>
                <c:ptCount val="1"/>
                <c:pt idx="0">
                  <c:v>Quarternary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-2.1280771503371307E-2"/>
                  <c:y val="1.1754782415415436E-5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eaVert" wrap="none" lIns="38100" tIns="19050" rIns="38100" bIns="19050" anchor="t" anchorCtr="1">
                  <a:noAutofit/>
                </a:bodyPr>
                <a:lstStyle/>
                <a:p>
                  <a:pPr>
                    <a:defRPr sz="1197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0"/>
              <c:showCatName val="0"/>
              <c:showSerName val="1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  <c15:layout>
                    <c:manualLayout>
                      <c:w val="9.8585687466316796E-2"/>
                      <c:h val="0.18888653001672737"/>
                    </c:manualLayout>
                  </c15:layout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eaVert" wrap="none" lIns="38100" tIns="19050" rIns="38100" bIns="19050" anchor="t" anchorCtr="0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0"/>
            <c:showCatName val="0"/>
            <c:showSerName val="1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0"/>
              </c:ext>
            </c:extLst>
          </c:dLbls>
          <c:val>
            <c:numRef>
              <c:f>Sheet1!$A$2</c:f>
              <c:numCache>
                <c:formatCode>General</c:formatCode>
                <c:ptCount val="1"/>
                <c:pt idx="0">
                  <c:v>-2.5880000000000001</c:v>
                </c:pt>
              </c:numCache>
            </c:numRef>
          </c:val>
        </c:ser>
        <c:ser>
          <c:idx val="1"/>
          <c:order val="1"/>
          <c:tx>
            <c:strRef>
              <c:f>Sheet1!$B$1</c:f>
              <c:strCache>
                <c:ptCount val="1"/>
                <c:pt idx="0">
                  <c:v>Neogene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0"/>
            <c:showCatName val="0"/>
            <c:showSerName val="1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val>
            <c:numRef>
              <c:f>Sheet1!$B$2</c:f>
              <c:numCache>
                <c:formatCode>General</c:formatCode>
                <c:ptCount val="1"/>
                <c:pt idx="0">
                  <c:v>-20.442</c:v>
                </c:pt>
              </c:numCache>
            </c:numRef>
          </c:val>
        </c:ser>
        <c:ser>
          <c:idx val="2"/>
          <c:order val="2"/>
          <c:tx>
            <c:strRef>
              <c:f>Sheet1!$C$1</c:f>
              <c:strCache>
                <c:ptCount val="1"/>
                <c:pt idx="0">
                  <c:v>Paleogene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0"/>
            <c:showCatName val="0"/>
            <c:showSerName val="1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val>
            <c:numRef>
              <c:f>Sheet1!$C$2</c:f>
              <c:numCache>
                <c:formatCode>General</c:formatCode>
                <c:ptCount val="1"/>
                <c:pt idx="0">
                  <c:v>-42.97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0"/>
        <c:overlap val="100"/>
        <c:axId val="-264795376"/>
        <c:axId val="-264794288"/>
      </c:barChart>
      <c:catAx>
        <c:axId val="-264795376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-264794288"/>
        <c:crosses val="autoZero"/>
        <c:auto val="1"/>
        <c:lblAlgn val="ctr"/>
        <c:lblOffset val="100"/>
        <c:noMultiLvlLbl val="0"/>
      </c:catAx>
      <c:valAx>
        <c:axId val="-264794288"/>
        <c:scaling>
          <c:orientation val="minMax"/>
          <c:max val="0"/>
          <c:min val="-66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minorGridlines>
          <c:spPr>
            <a:ln w="9525" cap="flat" cmpd="sng" algn="ctr">
              <a:solidFill>
                <a:schemeClr val="tx1">
                  <a:lumMod val="5000"/>
                  <a:lumOff val="95000"/>
                </a:schemeClr>
              </a:solidFill>
              <a:round/>
            </a:ln>
            <a:effectLst/>
          </c:spPr>
        </c:minorGridlines>
        <c:title>
          <c:tx>
            <c:rich>
              <a:bodyPr/>
              <a:lstStyle/>
              <a:p>
                <a:pPr>
                  <a:defRPr/>
                </a:pPr>
                <a:r>
                  <a:rPr lang="en-US" dirty="0" smtClean="0"/>
                  <a:t>Million Years</a:t>
                </a:r>
                <a:r>
                  <a:rPr lang="en-US" baseline="0" dirty="0" smtClean="0"/>
                  <a:t> (+)</a:t>
                </a:r>
              </a:p>
            </c:rich>
          </c:tx>
          <c:layout/>
          <c:overlay val="0"/>
        </c:title>
        <c:numFmt formatCode="General" sourceLinked="1"/>
        <c:majorTickMark val="out"/>
        <c:minorTickMark val="out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-264795376"/>
        <c:crosses val="autoZero"/>
        <c:crossBetween val="between"/>
        <c:majorUnit val="63.411999999999999"/>
        <c:minorUnit val="42.97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bar"/>
        <c:grouping val="stacked"/>
        <c:varyColors val="0"/>
        <c:ser>
          <c:idx val="0"/>
          <c:order val="0"/>
          <c:tx>
            <c:strRef>
              <c:f>Sheet1!$A$1</c:f>
              <c:strCache>
                <c:ptCount val="1"/>
                <c:pt idx="0">
                  <c:v>Holocene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val>
            <c:numRef>
              <c:f>Sheet1!$A$2</c:f>
              <c:numCache>
                <c:formatCode>General</c:formatCode>
                <c:ptCount val="1"/>
                <c:pt idx="0">
                  <c:v>-0.01</c:v>
                </c:pt>
              </c:numCache>
            </c:numRef>
          </c:val>
        </c:ser>
        <c:ser>
          <c:idx val="1"/>
          <c:order val="1"/>
          <c:tx>
            <c:strRef>
              <c:f>Sheet1!$B$1</c:f>
              <c:strCache>
                <c:ptCount val="1"/>
                <c:pt idx="0">
                  <c:v>Pleistocene</c:v>
                </c:pt>
              </c:strCache>
            </c:strRef>
          </c:tx>
          <c:spPr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ffectLst/>
          </c:spPr>
          <c:invertIfNegative val="0"/>
          <c:dLbls>
            <c:dLbl>
              <c:idx val="0"/>
              <c:layout/>
              <c:tx>
                <c:rich>
                  <a:bodyPr/>
                  <a:lstStyle/>
                  <a:p>
                    <a:fld id="{FC9BE810-F3FD-4655-AB89-1A65A2D34215}" type="SERIESNAME">
                      <a:rPr lang="en-US" smtClean="0"/>
                      <a:pPr/>
                      <a:t>[SERIES NAME]</a:t>
                    </a:fld>
                    <a:endParaRPr lang="en-US"/>
                  </a:p>
                </c:rich>
              </c:tx>
              <c:showLegendKey val="0"/>
              <c:showVal val="0"/>
              <c:showCatName val="0"/>
              <c:showSerName val="1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4.3027059883378856E-2"/>
                      <c:h val="0.49587628865979383"/>
                    </c:manualLayout>
                  </c15:layout>
                  <c15:dlblFieldTable/>
                  <c15:showDataLabelsRange val="0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overflow" horzOverflow="overflow" vert="eaVert" wrap="none" lIns="38100" tIns="19050" rIns="38100" bIns="19050" anchor="ctr" anchorCtr="1">
                <a:norm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0"/>
            <c:showCatName val="0"/>
            <c:showSerName val="1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showLeaderLines val="0"/>
              </c:ext>
            </c:extLst>
          </c:dLbls>
          <c:val>
            <c:numRef>
              <c:f>Sheet1!$B$2</c:f>
              <c:numCache>
                <c:formatCode>General</c:formatCode>
                <c:ptCount val="1"/>
                <c:pt idx="0">
                  <c:v>-1.79</c:v>
                </c:pt>
              </c:numCache>
            </c:numRef>
          </c:val>
        </c:ser>
        <c:ser>
          <c:idx val="2"/>
          <c:order val="2"/>
          <c:tx>
            <c:strRef>
              <c:f>Sheet1!$C$1</c:f>
              <c:strCache>
                <c:ptCount val="1"/>
                <c:pt idx="0">
                  <c:v>Pliocene</c:v>
                </c:pt>
              </c:strCache>
            </c:strRef>
          </c:tx>
          <c:spPr>
            <a:solidFill>
              <a:schemeClr val="tx1">
                <a:lumMod val="75000"/>
                <a:lumOff val="25000"/>
              </a:schemeClr>
            </a:solidFill>
            <a:ln>
              <a:solidFill>
                <a:schemeClr val="accent1">
                  <a:lumMod val="60000"/>
                  <a:lumOff val="40000"/>
                </a:schemeClr>
              </a:solidFill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2">
                  <a:lumMod val="60000"/>
                  <a:lumOff val="40000"/>
                </a:schemeClr>
              </a:solidFill>
              <a:ln>
                <a:solidFill>
                  <a:schemeClr val="accent1">
                    <a:lumMod val="60000"/>
                    <a:lumOff val="40000"/>
                  </a:schemeClr>
                </a:solidFill>
              </a:ln>
              <a:effectLst/>
            </c:spPr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overflow" horzOverflow="overflow" vert="eaVert" wrap="none" lIns="38100" tIns="19050" rIns="38100" bIns="19050" anchor="ctr" anchorCtr="1">
                <a:norm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0"/>
            <c:showCatName val="0"/>
            <c:showSerName val="1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layout/>
                <c15:showLeaderLines val="0"/>
              </c:ext>
            </c:extLst>
          </c:dLbls>
          <c:val>
            <c:numRef>
              <c:f>Sheet1!$C$2</c:f>
              <c:numCache>
                <c:formatCode>General</c:formatCode>
                <c:ptCount val="1"/>
                <c:pt idx="0">
                  <c:v>-3.5</c:v>
                </c:pt>
              </c:numCache>
            </c:numRef>
          </c:val>
        </c:ser>
        <c:ser>
          <c:idx val="3"/>
          <c:order val="3"/>
          <c:tx>
            <c:strRef>
              <c:f>Sheet1!$D$1</c:f>
              <c:strCache>
                <c:ptCount val="1"/>
                <c:pt idx="0">
                  <c:v>Miocene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0"/>
            <c:showCatName val="0"/>
            <c:showSerName val="1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val>
            <c:numRef>
              <c:f>Sheet1!$D$2</c:f>
              <c:numCache>
                <c:formatCode>General</c:formatCode>
                <c:ptCount val="1"/>
                <c:pt idx="0">
                  <c:v>-17.7</c:v>
                </c:pt>
              </c:numCache>
            </c:numRef>
          </c:val>
        </c:ser>
        <c:ser>
          <c:idx val="4"/>
          <c:order val="4"/>
          <c:tx>
            <c:strRef>
              <c:f>Sheet1!$E$1</c:f>
              <c:strCache>
                <c:ptCount val="1"/>
                <c:pt idx="0">
                  <c:v>Oligocene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0"/>
            <c:showCatName val="0"/>
            <c:showSerName val="1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val>
            <c:numRef>
              <c:f>Sheet1!$E$2</c:f>
              <c:numCache>
                <c:formatCode>General</c:formatCode>
                <c:ptCount val="1"/>
                <c:pt idx="0">
                  <c:v>-10.9</c:v>
                </c:pt>
              </c:numCache>
            </c:numRef>
          </c:val>
        </c:ser>
        <c:ser>
          <c:idx val="5"/>
          <c:order val="5"/>
          <c:tx>
            <c:strRef>
              <c:f>Sheet1!$F$1</c:f>
              <c:strCache>
                <c:ptCount val="1"/>
                <c:pt idx="0">
                  <c:v>Eocene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0"/>
            <c:showCatName val="0"/>
            <c:showSerName val="1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val>
            <c:numRef>
              <c:f>Sheet1!$F$2</c:f>
              <c:numCache>
                <c:formatCode>General</c:formatCode>
                <c:ptCount val="1"/>
                <c:pt idx="0">
                  <c:v>-21.9</c:v>
                </c:pt>
              </c:numCache>
            </c:numRef>
          </c:val>
        </c:ser>
        <c:ser>
          <c:idx val="6"/>
          <c:order val="6"/>
          <c:tx>
            <c:strRef>
              <c:f>Sheet1!$G$1</c:f>
              <c:strCache>
                <c:ptCount val="1"/>
                <c:pt idx="0">
                  <c:v>Paleocene</c:v>
                </c:pt>
              </c:strCache>
            </c:strRef>
          </c:tx>
          <c:spPr>
            <a:solidFill>
              <a:schemeClr val="accent1">
                <a:lumMod val="6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0"/>
            <c:showCatName val="0"/>
            <c:showSerName val="1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val>
            <c:numRef>
              <c:f>Sheet1!$G$2</c:f>
              <c:numCache>
                <c:formatCode>General</c:formatCode>
                <c:ptCount val="1"/>
                <c:pt idx="0">
                  <c:v>-10.199999999999999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0"/>
        <c:overlap val="100"/>
        <c:axId val="-264799728"/>
        <c:axId val="-264798096"/>
      </c:barChart>
      <c:catAx>
        <c:axId val="-264799728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-264798096"/>
        <c:crosses val="autoZero"/>
        <c:auto val="1"/>
        <c:lblAlgn val="ctr"/>
        <c:lblOffset val="100"/>
        <c:noMultiLvlLbl val="0"/>
      </c:catAx>
      <c:valAx>
        <c:axId val="-264798096"/>
        <c:scaling>
          <c:orientation val="minMax"/>
          <c:max val="0"/>
          <c:min val="-66"/>
        </c:scaling>
        <c:delete val="1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minorGridlines>
          <c:spPr>
            <a:ln w="9525" cap="flat" cmpd="sng" algn="ctr">
              <a:solidFill>
                <a:schemeClr val="tx1">
                  <a:lumMod val="5000"/>
                  <a:lumOff val="95000"/>
                </a:schemeClr>
              </a:solidFill>
              <a:round/>
            </a:ln>
            <a:effectLst/>
          </c:spPr>
        </c:minorGridlines>
        <c:numFmt formatCode="General" sourceLinked="1"/>
        <c:majorTickMark val="out"/>
        <c:minorTickMark val="out"/>
        <c:tickLblPos val="nextTo"/>
        <c:crossAx val="-264799728"/>
        <c:crosses val="autoZero"/>
        <c:crossBetween val="between"/>
        <c:majorUnit val="63.411999999999999"/>
        <c:minorUnit val="42.97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8D51599-D157-46C0-ACC6-775B2C5B535A}" type="datetimeFigureOut">
              <a:rPr lang="en-US" smtClean="0"/>
              <a:t>4/28/2014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A0CED79-9267-4091-8B38-0A14939411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571494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0CED79-9267-4091-8B38-0A1493941150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64624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D347D-5ACD-4C99-B74B-A9C85AD731AF}" type="datetimeFigureOut">
              <a:rPr lang="en-US" dirty="0"/>
              <a:t>4/28/2014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800587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6" y="536732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4/28/2014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8825659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8825659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4/28/2014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1" y="1447800"/>
            <a:ext cx="7999315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14"/>
          </p:nvPr>
        </p:nvSpPr>
        <p:spPr>
          <a:xfrm>
            <a:off x="1930400" y="3771174"/>
            <a:ext cx="7279649" cy="342174"/>
          </a:xfrm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bg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4/28/2014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898295" y="971253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330490" y="2613787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3124201"/>
            <a:ext cx="8825660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777381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4/28/2014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2947" y="198120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652463" y="266700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3659" y="1981200"/>
            <a:ext cx="293624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3873106" y="266700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1981200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124700" y="266700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4/28/2014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2463" y="4250949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52463" y="2209800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652463" y="4827211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9375" y="4250949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889374" y="2209800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3888022" y="4827210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4250949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124699" y="2209800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124575" y="4827208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4/28/2014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4/28/2014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304212" y="430213"/>
            <a:ext cx="1752601" cy="5826125"/>
          </a:xfrm>
        </p:spPr>
        <p:txBody>
          <a:bodyPr vert="eaVert" anchor="b" anchorCtr="0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3" y="887414"/>
            <a:ext cx="7423149" cy="536892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4/28/2014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4/28/2014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861733"/>
            <a:ext cx="882565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6027F-7875-4030-9381-8BD8C4F21935}" type="datetimeFigureOut">
              <a:rPr lang="en-US" dirty="0"/>
              <a:t>4/28/2014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3312" y="2060575"/>
            <a:ext cx="4396339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54493" y="2056092"/>
            <a:ext cx="4396341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6027F-7875-4030-9381-8BD8C4F21935}" type="datetimeFigureOut">
              <a:rPr lang="en-US" dirty="0"/>
              <a:t>4/28/2014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3" y="1905000"/>
            <a:ext cx="43963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3312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4495" y="1905000"/>
            <a:ext cx="43963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54495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6027F-7875-4030-9381-8BD8C4F21935}" type="datetimeFigureOut">
              <a:rPr lang="en-US" dirty="0"/>
              <a:t>4/28/2014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4/28/2014</a:t>
            </a:fld>
            <a:endParaRPr lang="en-US" dirty="0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4/28/2014</a:t>
            </a:fld>
            <a:endParaRPr lang="en-US" dirty="0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3" y="1447800"/>
            <a:ext cx="3401064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616" y="1447800"/>
            <a:ext cx="5195997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3" y="3129280"/>
            <a:ext cx="3401063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4/28/2014</a:t>
            </a:fld>
            <a:endParaRPr lang="en-US" dirty="0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854192"/>
            <a:ext cx="5092906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49546" y="1143000"/>
            <a:ext cx="3200400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5084979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4/28/2014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4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5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2" y="2052918"/>
            <a:ext cx="8946541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4AAD347D-5ACD-4C99-B74B-A9C85AD731AF}" type="datetimeFigureOut">
              <a:rPr lang="en-US" dirty="0"/>
              <a:t>4/28/2014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68" r:id="rId9"/>
    <p:sldLayoutId id="2147483667" r:id="rId10"/>
    <p:sldLayoutId id="2147483661" r:id="rId11"/>
    <p:sldLayoutId id="2147483664" r:id="rId12"/>
    <p:sldLayoutId id="2147483662" r:id="rId13"/>
    <p:sldLayoutId id="2147483669" r:id="rId14"/>
    <p:sldLayoutId id="2147483670" r:id="rId15"/>
    <p:sldLayoutId id="2147483658" r:id="rId16"/>
    <p:sldLayoutId id="2147483659" r:id="rId17"/>
  </p:sldLayoutIdLst>
  <p:hf sldNum="0" hdr="0" ftr="0" dt="0"/>
  <p:txStyles>
    <p:titleStyle>
      <a:lvl1pPr algn="l" defTabSz="457200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06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jpe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24.jpeg"/><Relationship Id="rId2" Type="http://schemas.openxmlformats.org/officeDocument/2006/relationships/video" Target="../media/media5.gif"/><Relationship Id="rId1" Type="http://schemas.microsoft.com/office/2007/relationships/media" Target="../media/media5.gif"/><Relationship Id="rId6" Type="http://schemas.openxmlformats.org/officeDocument/2006/relationships/image" Target="../media/image23.jpeg"/><Relationship Id="rId11" Type="http://schemas.openxmlformats.org/officeDocument/2006/relationships/image" Target="../media/image28.jpeg"/><Relationship Id="rId5" Type="http://schemas.openxmlformats.org/officeDocument/2006/relationships/image" Target="../media/image22.jpg"/><Relationship Id="rId10" Type="http://schemas.openxmlformats.org/officeDocument/2006/relationships/image" Target="../media/image27.png"/><Relationship Id="rId4" Type="http://schemas.openxmlformats.org/officeDocument/2006/relationships/image" Target="../media/image21.gif"/><Relationship Id="rId9" Type="http://schemas.openxmlformats.org/officeDocument/2006/relationships/image" Target="../media/image26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2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media" Target="../media/media2.gif"/><Relationship Id="rId7" Type="http://schemas.openxmlformats.org/officeDocument/2006/relationships/image" Target="../media/image7.png"/><Relationship Id="rId2" Type="http://schemas.openxmlformats.org/officeDocument/2006/relationships/video" Target="../media/media1.gif"/><Relationship Id="rId1" Type="http://schemas.microsoft.com/office/2007/relationships/media" Target="../media/media1.gif"/><Relationship Id="rId6" Type="http://schemas.openxmlformats.org/officeDocument/2006/relationships/image" Target="../media/image6.png"/><Relationship Id="rId5" Type="http://schemas.openxmlformats.org/officeDocument/2006/relationships/slideLayout" Target="../slideLayouts/slideLayout2.xml"/><Relationship Id="rId4" Type="http://schemas.openxmlformats.org/officeDocument/2006/relationships/video" Target="../media/media2.gi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3.gif"/><Relationship Id="rId1" Type="http://schemas.microsoft.com/office/2007/relationships/media" Target="../media/media3.gif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4.gif"/><Relationship Id="rId1" Type="http://schemas.microsoft.com/office/2007/relationships/media" Target="../media/media4.gif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Cenozoic Era </a:t>
            </a:r>
            <a:br>
              <a:rPr lang="en-US" dirty="0" smtClean="0"/>
            </a:br>
            <a:r>
              <a:rPr lang="en-US" sz="3200" dirty="0" smtClean="0"/>
              <a:t>“New Life”</a:t>
            </a:r>
            <a:endParaRPr lang="en-US" sz="32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“THE age of mammals”</a:t>
            </a:r>
          </a:p>
          <a:p>
            <a:endParaRPr lang="en-US" dirty="0" smtClean="0"/>
          </a:p>
        </p:txBody>
      </p:sp>
      <p:sp>
        <p:nvSpPr>
          <p:cNvPr id="4" name="TextBox 3"/>
          <p:cNvSpPr txBox="1"/>
          <p:nvPr/>
        </p:nvSpPr>
        <p:spPr>
          <a:xfrm>
            <a:off x="8154955" y="5915608"/>
            <a:ext cx="372291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Carlos Moreno</a:t>
            </a:r>
          </a:p>
          <a:p>
            <a:r>
              <a:rPr lang="en-US" dirty="0" smtClean="0"/>
              <a:t>Michael Salsman</a:t>
            </a:r>
          </a:p>
        </p:txBody>
      </p:sp>
    </p:spTree>
    <p:extLst>
      <p:ext uri="{BB962C8B-B14F-4D97-AF65-F5344CB8AC3E}">
        <p14:creationId xmlns:p14="http://schemas.microsoft.com/office/powerpoint/2010/main" val="34578337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Neogene</a:t>
            </a:r>
            <a:r>
              <a:rPr lang="en-US" dirty="0" smtClean="0"/>
              <a:t> – Flora &amp; Fauna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03313" y="2052918"/>
            <a:ext cx="4981604" cy="4195481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Marine and Continental flora and fauna were fairly modern.</a:t>
            </a:r>
          </a:p>
          <a:p>
            <a:r>
              <a:rPr lang="en-US" dirty="0" smtClean="0"/>
              <a:t>First hominids (ancestors of humans) appear in Africa and spread to Eurasia</a:t>
            </a:r>
            <a:endParaRPr lang="en-US" dirty="0"/>
          </a:p>
          <a:p>
            <a:r>
              <a:rPr lang="en-US" dirty="0" smtClean="0"/>
              <a:t>Tropical plants gave way to deciduous ones and grasslands replaced many forests. </a:t>
            </a:r>
          </a:p>
          <a:p>
            <a:r>
              <a:rPr lang="en-US" dirty="0" smtClean="0"/>
              <a:t>Major Species: To name a few</a:t>
            </a:r>
          </a:p>
          <a:p>
            <a:pPr lvl="1"/>
            <a:r>
              <a:rPr lang="en-US" dirty="0" smtClean="0"/>
              <a:t>Kelp, Camels, sheep, giraffes, otters,  dogs, cats, horses, seals, walruses, wooly mammoth, Saber-tooth tiger, the giant sloth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81046" y="549145"/>
            <a:ext cx="3584863" cy="260820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56411" y="2639155"/>
            <a:ext cx="5842748" cy="402907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56411" y="1290378"/>
            <a:ext cx="1978331" cy="15455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08719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Quaternary Period – Overview</a:t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Made up of the Pleistocene </a:t>
            </a:r>
            <a:r>
              <a:rPr lang="en-US" dirty="0" smtClean="0"/>
              <a:t>(2.588Ma – 11.7ka) and Holocene (11.7ka – 0)</a:t>
            </a:r>
          </a:p>
          <a:p>
            <a:endParaRPr lang="en-US" dirty="0"/>
          </a:p>
          <a:p>
            <a:r>
              <a:rPr lang="en-US" dirty="0" err="1" smtClean="0"/>
              <a:t>Anthropocene</a:t>
            </a:r>
            <a:r>
              <a:rPr lang="en-US" dirty="0" smtClean="0"/>
              <a:t>(?)</a:t>
            </a:r>
          </a:p>
          <a:p>
            <a:endParaRPr lang="en-US" dirty="0"/>
          </a:p>
          <a:p>
            <a:r>
              <a:rPr lang="en-US" dirty="0" smtClean="0"/>
              <a:t>Multiple, small, ice ages</a:t>
            </a:r>
          </a:p>
          <a:p>
            <a:endParaRPr lang="en-US" dirty="0" smtClean="0"/>
          </a:p>
          <a:p>
            <a:endParaRPr lang="en-US" dirty="0"/>
          </a:p>
        </p:txBody>
      </p:sp>
      <p:pic>
        <p:nvPicPr>
          <p:cNvPr id="5122" name="Picture 2" descr="https://encrypted-tbn3.gstatic.com/images?q=tbn:ANd9GcSQu4wR3Dmkyhv124Tz9hupHhvMh_NFDen7uHiOqX81TL-IAahXA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2687" y="2768213"/>
            <a:ext cx="4243279" cy="36798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556723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Quaternary </a:t>
            </a:r>
            <a:r>
              <a:rPr lang="en-US" dirty="0" smtClean="0"/>
              <a:t>- </a:t>
            </a:r>
            <a:r>
              <a:rPr lang="en-US" dirty="0" smtClean="0"/>
              <a:t>Geology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0817" y="2052918"/>
            <a:ext cx="3339549" cy="4195481"/>
          </a:xfrm>
        </p:spPr>
        <p:txBody>
          <a:bodyPr/>
          <a:lstStyle/>
          <a:p>
            <a:r>
              <a:rPr lang="en-US" dirty="0" smtClean="0"/>
              <a:t>Very little tectonic movement</a:t>
            </a:r>
          </a:p>
          <a:p>
            <a:endParaRPr lang="en-US" dirty="0"/>
          </a:p>
          <a:p>
            <a:r>
              <a:rPr lang="en-US" dirty="0" smtClean="0"/>
              <a:t>Most all geological changes occur as a result of glaciation changes</a:t>
            </a:r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4098" name="Picture 2" descr="http://www.polartrec.com/files/members/jamie-esler/images/pleistocenemap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70597" y="1853248"/>
            <a:ext cx="7088951" cy="43951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12722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Quaternary - </a:t>
            </a:r>
            <a:r>
              <a:rPr lang="en-US" dirty="0" smtClean="0"/>
              <a:t>Climate</a:t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03313" y="2052918"/>
            <a:ext cx="4263818" cy="4195481"/>
          </a:xfrm>
        </p:spPr>
        <p:txBody>
          <a:bodyPr/>
          <a:lstStyle/>
          <a:p>
            <a:endParaRPr lang="en-US" dirty="0"/>
          </a:p>
        </p:txBody>
      </p:sp>
      <p:pic>
        <p:nvPicPr>
          <p:cNvPr id="3076" name="Picture 4" descr="http://cnx.org/content/m38572/latest/Picture%205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529" y="2052918"/>
            <a:ext cx="11565697" cy="4198589"/>
          </a:xfrm>
          <a:prstGeom prst="rect">
            <a:avLst/>
          </a:prstGeom>
          <a:solidFill>
            <a:schemeClr val="tx1"/>
          </a:solidFill>
        </p:spPr>
      </p:pic>
    </p:spTree>
    <p:extLst>
      <p:ext uri="{BB962C8B-B14F-4D97-AF65-F5344CB8AC3E}">
        <p14:creationId xmlns:p14="http://schemas.microsoft.com/office/powerpoint/2010/main" val="23791943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Quaternary – Flora &amp; Fauna</a:t>
            </a:r>
            <a:br>
              <a:rPr lang="en-US" dirty="0" smtClean="0"/>
            </a:br>
            <a:r>
              <a:rPr lang="en-US" dirty="0" smtClean="0"/>
              <a:t>“Age of Humans”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03313" y="2052918"/>
            <a:ext cx="4938900" cy="4195481"/>
          </a:xfrm>
        </p:spPr>
        <p:txBody>
          <a:bodyPr/>
          <a:lstStyle/>
          <a:p>
            <a:r>
              <a:rPr lang="en-US" dirty="0" smtClean="0"/>
              <a:t>Plant life doesn’t change much from Pleistocene to Holocene. </a:t>
            </a:r>
          </a:p>
          <a:p>
            <a:r>
              <a:rPr lang="en-US" dirty="0" smtClean="0"/>
              <a:t>Megafauna become extinct </a:t>
            </a:r>
          </a:p>
          <a:p>
            <a:pPr lvl="1"/>
            <a:r>
              <a:rPr lang="en-US" dirty="0" smtClean="0"/>
              <a:t>(Ex: Wooly Mammoth)</a:t>
            </a:r>
          </a:p>
          <a:p>
            <a:r>
              <a:rPr lang="en-US" dirty="0" smtClean="0"/>
              <a:t>Most of the animals we see today are descendants of animals during the Pleistocene Epoch.</a:t>
            </a:r>
          </a:p>
          <a:p>
            <a:r>
              <a:rPr lang="en-US" dirty="0" smtClean="0"/>
              <a:t>Development of the Hominids: Humans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25673" y="3541060"/>
            <a:ext cx="5996879" cy="290700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55020" y="1019735"/>
            <a:ext cx="4202206" cy="274544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9694741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Works Cited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/>
              <a:t>Exon, N. F., James P. Kennett, and Mitchell J. Malone. </a:t>
            </a:r>
            <a:r>
              <a:rPr lang="en-US" i="1" dirty="0"/>
              <a:t>The Cenozoic </a:t>
            </a:r>
            <a:r>
              <a:rPr lang="en-US" i="1" dirty="0" smtClean="0"/>
              <a:t>	Southern </a:t>
            </a:r>
            <a:r>
              <a:rPr lang="en-US" i="1" dirty="0"/>
              <a:t>Ocean: Tectonics, Sedimentation, and Climate Change </a:t>
            </a:r>
            <a:r>
              <a:rPr lang="en-US" i="1" dirty="0" smtClean="0"/>
              <a:t>	between </a:t>
            </a:r>
            <a:r>
              <a:rPr lang="en-US" i="1" dirty="0"/>
              <a:t>Australia and Antarctica</a:t>
            </a:r>
            <a:r>
              <a:rPr lang="en-US" dirty="0"/>
              <a:t>. Washington, DC: American </a:t>
            </a:r>
            <a:r>
              <a:rPr lang="en-US" dirty="0" smtClean="0"/>
              <a:t>	Geophysical </a:t>
            </a:r>
            <a:r>
              <a:rPr lang="en-US" dirty="0"/>
              <a:t>Union, 2004. Print.</a:t>
            </a:r>
          </a:p>
          <a:p>
            <a:r>
              <a:rPr lang="en-US" dirty="0" err="1"/>
              <a:t>Haug</a:t>
            </a:r>
            <a:r>
              <a:rPr lang="en-US" dirty="0"/>
              <a:t>, Gerald H., and Lloyd D. </a:t>
            </a:r>
            <a:r>
              <a:rPr lang="en-US" dirty="0" err="1"/>
              <a:t>Keigwin</a:t>
            </a:r>
            <a:r>
              <a:rPr lang="en-US" dirty="0"/>
              <a:t>. "How the Isthmus of Panama Put </a:t>
            </a:r>
            <a:r>
              <a:rPr lang="en-US" dirty="0" smtClean="0"/>
              <a:t>	Ice </a:t>
            </a:r>
            <a:r>
              <a:rPr lang="en-US" dirty="0"/>
              <a:t>in the Arctic." </a:t>
            </a:r>
            <a:r>
              <a:rPr lang="en-US" i="1" dirty="0"/>
              <a:t>: Oceanus Magazine</a:t>
            </a:r>
            <a:r>
              <a:rPr lang="en-US" dirty="0"/>
              <a:t>. </a:t>
            </a:r>
            <a:r>
              <a:rPr lang="en-US" dirty="0" err="1"/>
              <a:t>N.p</a:t>
            </a:r>
            <a:r>
              <a:rPr lang="en-US" dirty="0"/>
              <a:t>., 22 Mar. 2004. Web. 28 </a:t>
            </a:r>
            <a:r>
              <a:rPr lang="en-US" dirty="0" smtClean="0"/>
              <a:t>	Apr</a:t>
            </a:r>
            <a:r>
              <a:rPr lang="en-US" dirty="0"/>
              <a:t>. 2014.</a:t>
            </a:r>
          </a:p>
          <a:p>
            <a:r>
              <a:rPr lang="en-US" dirty="0" err="1"/>
              <a:t>Pomerol</a:t>
            </a:r>
            <a:r>
              <a:rPr lang="en-US" dirty="0"/>
              <a:t>, Charles, D. Curry, and D. T. Donovan. </a:t>
            </a:r>
            <a:r>
              <a:rPr lang="en-US" i="1" dirty="0"/>
              <a:t>The Cenozoic Era: </a:t>
            </a:r>
            <a:r>
              <a:rPr lang="en-US" i="1" dirty="0" smtClean="0"/>
              <a:t>	Tertiary </a:t>
            </a:r>
            <a:r>
              <a:rPr lang="en-US" i="1" dirty="0"/>
              <a:t>and Quaternary</a:t>
            </a:r>
            <a:r>
              <a:rPr lang="en-US" dirty="0"/>
              <a:t>. </a:t>
            </a:r>
            <a:r>
              <a:rPr lang="en-US" dirty="0" err="1"/>
              <a:t>Chichester</a:t>
            </a:r>
            <a:r>
              <a:rPr lang="en-US" dirty="0"/>
              <a:t>: Ellis </a:t>
            </a:r>
            <a:r>
              <a:rPr lang="en-US" dirty="0" err="1"/>
              <a:t>Horwood</a:t>
            </a:r>
            <a:r>
              <a:rPr lang="en-US" dirty="0"/>
              <a:t>, 1982. Print.</a:t>
            </a:r>
          </a:p>
          <a:p>
            <a:r>
              <a:rPr lang="en-US" dirty="0" err="1"/>
              <a:t>Prothero</a:t>
            </a:r>
            <a:r>
              <a:rPr lang="en-US" dirty="0"/>
              <a:t>, Donald R., Linda C. </a:t>
            </a:r>
            <a:r>
              <a:rPr lang="en-US" dirty="0" err="1"/>
              <a:t>Ivany</a:t>
            </a:r>
            <a:r>
              <a:rPr lang="en-US" dirty="0"/>
              <a:t>, and Elizabeth A. Nesbitt. </a:t>
            </a:r>
            <a:r>
              <a:rPr lang="en-US" i="1" dirty="0"/>
              <a:t>From </a:t>
            </a:r>
            <a:r>
              <a:rPr lang="en-US" i="1" dirty="0" smtClean="0"/>
              <a:t>	Greenhouse </a:t>
            </a:r>
            <a:r>
              <a:rPr lang="en-US" i="1" dirty="0"/>
              <a:t>to Icehouse: The Marine Eocene-Oligocene Transition</a:t>
            </a:r>
            <a:r>
              <a:rPr lang="en-US" dirty="0"/>
              <a:t>. </a:t>
            </a:r>
            <a:r>
              <a:rPr lang="en-US" dirty="0" smtClean="0"/>
              <a:t>	New </a:t>
            </a:r>
            <a:r>
              <a:rPr lang="en-US" dirty="0"/>
              <a:t>York: Columbia UP, 2003. Print.</a:t>
            </a:r>
          </a:p>
          <a:p>
            <a:r>
              <a:rPr lang="en-US" dirty="0"/>
              <a:t>Ryder, Graham, David E. </a:t>
            </a:r>
            <a:r>
              <a:rPr lang="en-US" dirty="0" err="1"/>
              <a:t>Fastovsky</a:t>
            </a:r>
            <a:r>
              <a:rPr lang="en-US" dirty="0"/>
              <a:t>, and Stefan Gartner. </a:t>
            </a:r>
            <a:r>
              <a:rPr lang="en-US" i="1" dirty="0"/>
              <a:t>The </a:t>
            </a:r>
            <a:r>
              <a:rPr lang="en-US" i="1" dirty="0" smtClean="0"/>
              <a:t>	Cretaceous-Tertiary </a:t>
            </a:r>
            <a:r>
              <a:rPr lang="en-US" i="1" dirty="0"/>
              <a:t>Event and Other Catastrophes in Earth History</a:t>
            </a:r>
            <a:r>
              <a:rPr lang="en-US" dirty="0"/>
              <a:t>. </a:t>
            </a:r>
            <a:r>
              <a:rPr lang="en-US" dirty="0" smtClean="0"/>
              <a:t>	Boulder</a:t>
            </a:r>
            <a:r>
              <a:rPr lang="en-US" dirty="0"/>
              <a:t>, CO: Geological Society of America, 1996. Print.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475552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902288">
            <a:off x="2838875" y="-463172"/>
            <a:ext cx="4095750" cy="2419350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3" name="AutoShape 4" descr="data:image/jpeg;base64,/9j/4AAQSkZJRgABAQAAAQABAAD/2wCEAAkGBxQTEhUUExQVFhUXGBcYFxgYFxgbGhkYGBgYFxccHRYYHCggHBwlHBcUITEhJSkrLi4uFx8zODMsNygtLisBCgoKDg0OGxAQGywkICQsLCwsNCwsLCwsLCwsLCwsLCwsLCwsLCwsLCwsLCwsLCwsLCwsLCwsLCwsLCwsLCwsLP/AABEIAMIBAwMBEQACEQEDEQH/xAAcAAACAwEBAQEAAAAAAAAAAAADBAIFBgEABwj/xAA/EAABAgQEAwUGAwgCAgMBAAABAhEAAwQhBRIxQVFhgQYTInGRMqGxwdHwFELhBxUjUnKCkvEzYqLSQ3OyNP/EABsBAAIDAQEBAAAAAAAAAAAAAAMEAQIFAAYH/8QANREAAgIBBAAFAgQEBwADAAAAAQIAAxEEEiExBRMiQVEyYRRxgZGhsdHwFSMzQlLB4SRi8f/aAAwDAQACEQMRAD8AxkwE2Huj1s80CF7kFSMuuvCIPMkPu6naeWSoWc8Ig9SGPEcqp2ZT5QnZk2FohRgQUNLq15cuYtweI8pSc4lSTjGeIWSkm0RYcQGMnEuZWFHugu2rM9/SEWs5xNCvSegNCSpMLtkx+pQBGZFM5iMRnGTiPTcOUhnFjpFQAYXaVkPwpIJaw1i22WC5GYjU0kSrbTA3afevE5Q4muScqxnRz1EGelLhleDMtdTbpm2vys01AUTQ8tQ8iYzLKnrPqmxTfXeuUMIvBkr1QPNohL3T3kvpkfsRPFMC71s5Jy2HKGKtaUi1+hWzGfaU0zssUnwk+REOrr89xB/DCOQf3i03s8payfCkE6AFh5DhB11aBYA6C0txiV1ThU2XcoLDcaQwl6N0Yrbpra/qEVrKlcwutRUQGBN7DQRdQFGBKFyxyxzFCmLSQZJdOyQrMm5bL+bzZtPpFc84lgYBotJzO5H4RM7diSNMWcOPh6x2R1JDwSkHgD98o6W3Cc04jyMcJ2cxulnqIyZ0sQQM6dH4EgsSwvFWUdyR8Yi1dSqlqKVWUNQ4PPUWiysCMyRxwYq0WlpMPHSDJhuEdKmSyjj8PrHZkS87LV9PKCu+RmLeGFL0dgAhxGKXrRibBn4lNiU4LmKUkMCSQIMowsEDyTIpJSQoeHcMdBpE9ypOZOaQT4QQGGpe7X97xwBxzK9CSlpi0GTLzBZPichxwMI3t7QumXncZfpp2S0KgczQz6dojCMOLAtrFSwziOU0kLmOU9DFGYRlV943OkKUACdNIBvwZdssIA0UEFuZAGIGZQxUtCLEp9CQFAfmDHy1+Qjq7cHmLanTh14lHkXJU4JHzjVBS5eRPLOtmlsyJs+z/aUEZSPFw+kZt+jKnInodF4klygNwZYrrQdUwmapplouZ/2YjyyIMvIGagnxBj9/e8EUN7ShdfeEqJI7uxdJuWuOsWViDOcArgTO1mEy1bDpDiXusy7dLW8pKvAD+S8NprB7xCzROv08ynqKFadUmGFvRveLtW6/UIqUwUH4kZnMsTJjAqZmQywTkJBI5jQxG0ZzJD4G3PEWAIi07IMYqatUwISvRAypsNHfrFFQLkj3ly5PHxArpwVtLzKBPhceI9BvFwSBzI3QE2WQSCGIsQdX3iQciWzBZYmWzPZY6dmESTHSpk3HCOkReWgmKQhMmlMdjMoTCJRHSpaMyqfw5nGrNvy++RiCecSpMLIlP99BHOcCD7mtwajygE7xlu+WM1K69qAS4l08CZ4zXTzHkLOUJewhVm5zNJGI4jNOmBtZLgRkIgLPLkSEyU8V3nuVMEuVBg+4Tl4i8yS8QTLysr8PChpDFF5UxDWaRbFmZnSFSl2LHY7fpG0lgsXmeXelqLOP0jgx+YVfxPL/AGIE+lXGVj1XilmcWdS1p60KFi8ItUQZtV3LYMiGl12R/CFDgYgICZR2ZM8SknYlMSolJPTUQ2KkI5mLbqrUf0yyosUTM/5Egn+YWPusesJXVsv0zQ0+pFv1jmXScNBAKVgA7K190ZT68KSDNdNCx5EiuglBJznMeVvfCb+IMfo4jSaEf7+ZmcTwynUSQClr2OvrBKfFdZX75/SVs8J0lntj8pmcUpQhigEgqYDkBdWbQ6co2NH41Y7bbAP0mZq/Ba1UtWcY+YtKVe0eknmWE0eF1lKUkVEq7WUn9IWsS3OUMZpto24sXmZqeA5bSGhn3gAZBAILg3iTzxJzPTHJJU7m5PE9Y6TmREqJnbp4yDHSN893RjpO4SQUY6RFssUhcwqERJ4EoTHFUpSA4Lq0tqIoGEoQfcQq0MyR+XXmo+19OnOOXnk+8rY2PTHqCR7I/mL9BYe/N6QG5sAyahkqPkzcU1NcJ4MPSx+cY7PhSZvomXxGDLYkQHfmOBMQypBeAluIcJiN0tOTAS0sBLKXSREmdNLEEGdOGiiVJkQS8Pi/ckGKzqIgG2sRkiceRiUOK4VmBtGhptRiZes0osHImPraUoOVT8lfI8R8PdG1XYGHE83Yhrba8Ulzlyzb02MWatXHMtVa9Jypl5QYkmayScquf1hCykpyJuUaxLRtPBhK+mYkWLbjQ+RgYfiXt0wJgsOyJOaZom/NXJtDGdrtSUUKvZjOh0Ss25uhLhGL505lEB9GNhxewL8tIwDWMz0IPHEUqsVDe0D0ivlGTkCZ3Ell72++Gx5iDIsGwMqqMLnzFoQ6mAZy2mutr++NPRba7VZpm65Xs07KnfEKuhUgssFJ4KDeh3j1lTq4yDPG2q9ZwwxOKkqFyC0F4JgpDK/384nEnMIilB3KfMOPVN/dFSxX2l1IbidVRLAcDMkalJzDq2nVogWr11LGs9jn8ouwP6QWUyRJIDaH7+EdIzLmlxCWmSpCpIKzouF7KmZ9wPEZq1CJWVK5MpSIYxFQYAS4GIXdJItEnmVMuKjElzWWtnQAhDAC/HoL+ZEBFYX0j35hHuZ/U3txF5Up2A1LAeZ0g5IAzE87jNP2fw/POtdKTlHPLv1uesZmqs2pj5mnoaDZdn2HH7TWmlIOl4yt09AUxDSqYjrAmMIoMfFKCxhZrAg5MZI6kzUIl+cY+p8Xrq4EKlDNALxjgIyH8esP0iMDR/M4MYPCB/45b8Tjox8w8rFQdXEM1eOAn1cQbaUiPIqgeBjaq8QVhnIiprIhsiSI0VtVhnMHyInMpUK0aK16hC2AeZzKSOZR4tgKVA2jTp1BUxDUaRbBzMVieBlDtccNPQ7H3GNWvUA8zBt0jV8DqUFXTBKyEkkDQkFJ9NocQ7hkxVyFbAj1PiJQwmHMOI1EK26YNysf03iJXh+RJ1iQtHgPMeYjz+vrZVyR1PU6GxX5U8GVdXVrSANOQe19PvlGahVuZouCsp6ysWPZLH9X+kHVQYszNE1YyskhTkxfygOZUWk8Q+FTFjMoEpdmax4w3oq91wyOIl4hZs05IOCSMfM1VDj6wMswCYngQP8AUbo0q/7eJ538c3VgzLT8RInIyAmWf5efkbehEVAtqbJ5hT+HuTavH2lVU4ItJ8LK5aK/xOvQmGF1KnviKtpHXrmRwyuXTTM2W4/KofIxd0WxcZ/aCrsal84/eJ1FQVTCseEkk+GzPwaLBPTgynmHO7r8pL8SVe2lK+ZDK/ySxPV4qasD0nEIL8n18xYJ++flBVzjmCYgniTSqJleZ309I6dmeq5TKKeBI9DAwcgS/RxIiXmUAkM7AX38/OIzgThzGQgFm0Fhz4nqflwiE+8ra3sJY4bJYrmWaWl/7j4Ue8v0il79KPf+UnTL9Vn/ABGf19pp+xCmSS2nztGd4hjM1fBmwp+01hm5y7Rku2JvjmGShg50hDU6oVrmHRMyNRNdICd4wtdq2sqGw9xlFAPMqp8o7x5l63B5jyOsXgcNPPHToRKYgmUJh5C1A+F4NQ1iHKQLhT3LeRMP+o9HprnI54iLqBOEO5SxVwNn6xJG4s1fLfHU7rg9RWViJByzB9YV0/jN1LbLf/yGbTKwys5V0aZodLR6zQ+LV2cgzLv0hPExvaDBct1abEaj6jlHptLqN30zzeu0mzlupkaykKfLYjQxoqwaZnKxWWpSC6T02MBv062jBjmn1b0sCs6qfmfMOMeN1Ols09pVhxPd6TV1amoMp5lOZK1FiN9YtuHtIKH3nU4el/5vvc/SNLTaGyzl+B/H/wAmRrPEqavTVyfn++48iXG9VSqDCjE83de9jbmOTGpaBBwuBFWMYFMDoQDwVb0Onq0RuI7krhveMSqqbKsXb+VQdJ8n+IiprrsH9Idbrau+vv1CY3jijKAlyQpTFwohQB2KQb++MzV6O7H+WxH5dzV0uv07cWrz9+RKqilrMtJmBlt4uX6xp6fd5Y39zH1RTzT5fUNkg3EX3ThTEYk5kCgR0tmSEkx24Tswbe+KSYdKAA43sPTxH5Dz5RTs4ls4Gf2j1JS2JOw+P6NEM3tKrXkFjG1y8khA3mqzH+lNk+8vAs7rSfiXcGvTqPdjn9B1Nh2dp8srzMY+ts9c9D4bTtqA+ZdmYEC+seY8R8TWgY95u0UFpyfU5hbhHnNVrzavftGUq29yBugOT0gG8PSASZbp+Jynp0JuVvyglNVCetrAfsJzu7cBZE0eZyBARo3sJKDiWF2zswYw8jXSKnQ3DsS/4gGGlUkFq0XOTBNdxHESxtGrXSqjgRcsfmSzNwid+J2MxNU5ibtGW+p2scHBhgmRB1ICmJ14iBalhZhz3LpleBJ00g6pMG02ntyGQyHcdGdxOk7xLGPXaDXPSwDzL1emW5CBMBiuHqkkul0E3H3oecey0+oS4DBwZ47U6d9Mx4yplRPorZkeJO/EeY+ekNrZztbuLlMjcnI/iPzldNkbs43/AFEc6JYNrjMLVc9fKHEZwyqEtXiSCDYuBobHa8Kf4fUpzWMGPr4pceLTkRnHpVMnL+HLgh1A7HhBtOtgzvi+q8ksDVK4zQQBlAZ7jU+cMgYMVaeCYtB5llhU5KVDvA6N4FaCV9PcPpnRXG/qWfaCqkjL+Hdm8STdPobQDT1uc+ZHNbdUMeT/AOSjzIOoKDxTcf4m/oekM4cdc/ziWUbsYjUiUpNwy07lN/UajqIqXB74llRk5HIj1OiXMFgM3A298BsZ05jdK03HEfo+zgmglGosoGxSeBEAGu+YyfCV9ojivZpcoO0MVatX4id/hz1jI5lEqWYayJnZx3BlRVrsAB5CwigUDiEY+8uMHw9U0pBcoTfpqw8zbrAbrFrHEPptO97c9CaSfg5yBLMVG/XWEhqMHd8TVfR5Xb8ypxYZqjIn2UZUD+3X3kwen01ZPZ5mVrhu1IRehgTa4bKyoHSPL+JX7cmeu0NOFAnp6yo8o+e6y822HM3K1CiERILcIEumYjJ4lS4nUAgMW6Xgjr5a4zzIOCciSkpSW0eCUpWQB7yGLAyxkKAEblDqicRRwSZNKngqvu4kEYnlJa8QV28yMwS50As1GBkQgWITpxf7+X3eMmy0k94h1TiKIJKmhTyy9mPeMcBcywlSI0qtFjIMWZ4aQCguLjcQ3pkbTvkcj4g3w4xLFRSpLiN5zVbUWWKDcrYMq6mkTNBCh1gWj1rIZ2o0yWDBEw+K4QuQvNL03GxHlwj1+l1a3php5LVaKzTPuriSMN73xShlX+ZB+T7cjDRu2cPyINKvO9dXB9x/SLzuzkw3CMp3Tsf6SdDyPrtHDVKOM5kNprCM7cH++pT1FAoEhi41DXHSGVsUjMVUnOCOZGRRqsWLFiHHGO85cZzJfOcYjH4NbtlN2brYMY4XLjJMptbOMSyp8Fm6tezje/EdIXfWVbtuYxXpbyu/HEnMwYmzZVdcp+Y9/SOXVj9JLaUn7H+E8jsvOOqW+fURx19S+85dDeexiHl9mp6GIF+IJt1ECfW1uO5ddHfWc7f4w1L2Xn5nAOpNzxL6wL8cqLt4jA0lj2b+Zq8NwSYlSV6LSzK4j+VQ3Tr5O4jN1GorPM3dOHUYMvaiUmYkhQ1U3pbXp74SXWBDnMZevcMGUi+yMol/lBv8bI6mc3haE5nyeQLtHrx1meXafT+yNOjKl2cgHpt8z6RiatmLGeq0KKqAfIl7iCUi9vCCYTGeo6cAE/EytDh5UvMeJPU6w1dcFXAmVVpt9m4zUpkMkCPJeI2mz0ib9A28yCKPjGFXoMEloy12epOql+FoLqqtlR+JWtstEEytG3jHOm4BHJjO75iU1CgrcGB4299xhGUiFk1KxbWGFudRhYNqkPMaTXL4QYau8e0EaF+ZJVeo7RY665hjEgadfmBUtavtoD/nWdj/AKl9qrOoozFl0Lk8zjaMRmnoWIh3T6HBye4F7geJY91GwKgIruk0y+UEWsHiQWkTJiDRxxODzkqnIjq6dslnBgq6kBSXDkAluPKHKb/KPEBbWLBzAU2HSzlWlmYEEcDpFz4l2MxcaNAciNTqUKDGK16zHMK9QYYiCsFSS5AJ2P14wQ+Jf8TFxolJ9QgcLweWZMpwPYS/+Ov3xig8T2wj6JGPUrcWpUS1yUOGUszFPsiWM1hxJbS8DfxM2jg9S9GiVM8ZzLugo05HWGUo5lDg+iegYdOcLV64rlmPcNbSrYUdCERIlBQsNz9/e0c3jOeB1KLo17xGRNTwELf4nk5hfI4xOienZog+KSfJnTUgCBt4oAJIqgptYBcn7+94VbXMeWMuKotPq7W2Y+l4TfXEnkwq0z346A/jz8y3kz41h8nMoDQak8Ei6j6Ax9xsbaCf7zPm4TccS8psaUFE6B7AbAaDoITNal/L98Z/jHa9Y6p5p6zj+HE2UiYpUlL6rb01+kZlmA5x7TcFhNI+8vMNosoBjL1FxY4EbpQAZlgZcINUGMNuMiqXAWpBaSGnpssEMzwW2oOu0jM5Tg5iRpuGxjLfS5OFjHmfM6qh4tA18NYHc3OZwuxwIP8Ad0X/AMNWX/EScmi4wSvRexlWukxRCJGmrAyZXzjJJkAQPdWDgSC5MjWVCJSCtVgPmWA6kiDNeg6lRljiZrGO2fcJKhJKzoE5gnqSbNA6rS7/ABDCknqG7IduZNaGyGUvQJUQc3kbe+HHu8o4aUfTsBuHU1XeiK/i0HMBtMguqAgdviKLwJYVGBVWCM63xPLYBlxSYGZXNxPlCza4se4QUxenqkoTlDsCWcEMCSQNNgW6RU6o9yRSZFWKcQfjEfjPgwg0xiEjFTLV3aiSg+wo3I18Cj0sdxY3146hnTcvfuJf8MYyqvygBPsj3Qu2tdhgSy6bPczhrTNq1LAdMtISeLvmHoQ/SHfMNen5PJlxRziXBxQmM97bGGMwo0ogjiV4rl8YlvwsiqvOoLxADZ7kij2M5+8or5bS34We/efpwiPKMj8LOitfQvy3iTWfeR5OO4Hv+FuW0W28cy/lAQonGKbFkbBKqn7IqSlYe6mDkMyQxPm5b0j7M3iClh9p81Xw1wh55P8AL/2MHAJcoIWu6QsCY+gSq2byCih+RMZur8RYWKw7GQfyM0dF4UhratvfB/abVNAkENtCzanvM0PKHGI4lhCHnJuwTD44ns8COqVWxJ2zilxV9Ug4khZGXUJUHBBF9C+hY+8ERx1aDudtMVlVAzqHP5QnZq0DZ9oY1naDGBNiF8QWC2me78RI8QG3Jk7DBKqRxhK3xD1YEuKjK4YwlVQZKb5JedfIqUAgegUfSB2M5qD/ACZfy4ebWpTqQPMwv/mn2lhUTPl37Te3jKRIlDMhwpansSk2SAOGt+UbPh2hLgu5l/L2dzKHtQFZQsk65kHxJcl8zlzmF994bOkIzt/eXrfb1GpeNpSglDFQvcgnl4hu7ana2kDOmcn1RtbF9hNb2J7arKzJqy1x3aiXI4hR3FxfaEdbpMKGr5+YqyZJIE+hTAIxSR7wYzOmUIny0MjcYrVzUJmSZT+KYSW3yoSVKPrlHWCpplKM/sP+5HmGHrJYCSdAN4VdD0JetzmY1eK5lZZQKy5dWiAx1zb9IZGmCjLnH85qIRjqMLBOsBBAPEOMTsucREFQZzIpE7T0o8Sk2KlFR57fKJssPAPsIIHb3BqBcjca8osORmFUgxSqr5Uv/kmJT1D+kGr09tn0KTIaxV95SVHbKlQpgpa/6U/+xEaCeD6hhk4EE+srE0VKrOgKUkoJDsWccHykj0MZlq+WxUHOIVXOMiSVKaKZlw+ZJIaIMg8woW5Dn9fPyiPYwZTHULmgeJ2JuFEcI9d+P+J5jYJX4jTS5iShVswIZ9QQxs99YSu1JbmFryvQlH2dxoy5hoqhX8VFpSj/APLL/KX/AJmDdDwMVstcoHU5H8oa2sH1r79zSqmQi2oLQQWZ7E+2MhEpSpS0zF7JD68y1oKqWFhulghJiOH9u0qCRMlnNbNlIO1yAWty2ibaW+ZY1e4ld2X7RpTW1dM/hUszpJNrLYzBfmp284Jra2/DLcPbgwor3AS4XiWWYS+5+EY53uvEfGnzWBLOmq1K0BPGKKl7cKCYnZWqyuxvFloB7tCphGybl9tPjGhToLG4tOJ1ewDJMy+K9uhTo8YSqbomUlWYlXPKfCHte52EO6fwhWbJ6+8szrj0zM0GMzqdM2ZMW0+crNNVuBfKgcGc+rbRoWIrsFToS6LxzKbE+0s0gnOS/Eu8Fr0i55nWHjiZGqqlTFOovGolYQYEWZyTITVlzcnnFgJUmelVCxoohwQb6g6iOIE5SZaUc5bJLktb0/SFrFXJEZrJ7n6Nw0r7mXnfPkRm88of3vHgNQcWNjrJleCYyJrOTYC5PBtYivezBQO5VlAmC7D1S67EptWpTy5KFS5Y2GckC3NIUY9XqNOKdKKh2eTF2bnib/EcMlzv+QFWUFg5yvxKdD1eMh0epDtko2DKNZSLAAAaAaDpGWNzdzYQHE4FOLRxUiWkRLeJziWL4Er8VxCcgNSyDOVd1EhKE9S2c8k+sOafT1P6tQ+0fHZ/8illjk4URCfgdRUpefMyEj8pLpfa1m5XhhdbRpzipc/n7y2DiIYX2FkpJM4qnEKIBJZLA2cA36wzqPGbCAKwF4lV06dscmaihwuVJCu6QhA0dKQC5bU77Rk26q2wjexP6y+EHQjipBP5W5jRvlxhfcB1JFmPeIqCkn5bNxg3BEZBVhIrF7f6iR1zLAkdyN4niW4nmX/N7h847KfE7iaD8as7wpvfPcy/IT4mdrqZaqkTlTXQAkBGVi7hjne412e+saqasfhvKC8/OZZdOd2c8QuM0CKlASskKF0LHtIPnuORhfT6l6W45HuJdqQORMHieLVKV5F1UxWXwOkllgE7u6hc3OvGPQJVU67gkRbAMrFV7XDhydCH5216PBhVmSMSUqvSFZisJSNS7238IuTt11jvJJG3Egn4iQxbvcQlrkZgEgJBUQCQApyWsBc2vteGGoFemKtOTPU2WL46ZctM1SczXCMxdR4k/wAovpf3kZOl0is5Eb/EOBiY2s7YVtUru0zSlJ/Kk5UJA1NtA0bS6SqtctF92TwJXViFJIC561A6sSB0c++JrKsPSgE5+O4x+IkyW7tPi/nJdWl24dIrttf6jx9pdSoxKyrr8xgyU4kO+YnNnkiDBQDBM+RBSZRUoJAJJIAAuSTYADjF84gwMzS4t2GrKeT30yV4ArKspOYoLA+LLYC7OCQDY3hdNTWzbQZcBTM+iQdoNuEt5Zm7/ZfTy5lXJlTBmIUpYG3hBWAf7g8Zmv3bSV95cnahn2/EJU2/dpSqxa7EFrAghiCeY+cYKaNXxmKiyfP/ANovaxP4f8NKCkT5vhnIUGXKTYqSf6rMRYi4sY19D4etdm89DqcSWOJf/sq7PTKaQCtCUmaQpRJ8WVvCAkBhe9z0hu1ltbGYO0gcD2m9MkGOfRBlxiBDYmLxWQUzFJPmP9x5HUUfh7Spm/pbNyAzPYpWqppqJir0y/DMteWr8q/6TYHgwO5g9FS6iooPrHX3+35wh3Z4l3ImBXslxa40LgHXexjPsRk+qcTjuMoF8rh+Dh28uECIOMwTGGXLAH31gYJziUDk8SCct7gWvfYX+Zi+HPAknM6KiWMvi1vodG+kO2+HXom7swW4mGIAe5L7nnw2jP5+JwJ7i5QNPcRb1gnJhQ0W/Dsq9gdOBPnsYLuBXI7hfN4k5VM5I4adGf32ijPgAzjbgQ0qQGDtFWY54gzYYn+Ii+yM+XF6mY4J4X9LwaoYOJJXA4gO0spIpZpJysksXYhQ9nfjtBdCSdQABmAsbKz43OngHUv0t14x7FV46me3c4moR+ZZ6pPxaJKN7CUIMHjFTKKAJRBu5sRs2pvxi9COGy07qK4Dipp5ucJSpwUkKDggkH5CCaikWptMhXIORNdiGKmqS6kgOALMNNLDoIzFq8pu4wPUJk5wXIWo3DpIfza3wMaSFbVgj6TD1csqlpXsWJ+/WBoQrlYVkLICJVz5hJhpQIBiYDMYtiD3GERLJFg/3wiCQDLhSRxNX+zPDDOr5TJCu7PeMdHFkPyzlBPIE7QvqGOwgS44Ukz9I01KJaBLsbF3HtPdRPMkk9YyTUF94uz7julXU9lKJaVpNLIZYIUUy0pV5hSQ4PMRcX7ecyRY3eZR9k+wFNRVJnImrmKSDlCmGTM4LtqWcPYX04S+qVxgwj2My4xNoapI1LNd+X2IUGpqrfyzAbCeRPi/Z+R+8sWm1C0nu87sx0SyEA9EiNLU3CmpUHZjKJhS3xPuUqXaLabTALuiLNzJZm1NhuYeLhe/aR3Mxjjd6niqzcWBJ9wjxHiT+ZqGb4AmvpDiuJTMOExJSpIILggjjrGat5rOVMY8/aciUOHo/d8zuJv/APNMUe5mbS1kk5FHYE6Hj7tKzGvTzK/9Qdj5Hz+cvYfNXenY7E2f4RKy3BiQQCOWo84Sr07gHmZ/msolbPoSLpURy9pO+yr77EamKLeDwwz/ADjddmex/WAmS8yWWArpb0MSr7GynEKMZ4lHX9kBOP8AzzkA+0x8SuWcMwazNGtX426DlATFnqBOZe0qVKQAmYk2HhUlz4dQ6SOBF3jMsZVsJZf2PzCttB5B/Qycta84BykEAhlE6cil/jFGCbciQwXbxH1kIQqZNIShN7fmfTryhnS6DzWAz3FHtx1I0CsyEr3UHbglnS/C1/MwPW1IH8uvpePzPuZ249wM9HiLS35vCoHHcYVuOTKOckiwhxCJqqQYCeotyZlPwNn6fWDVBd3Mh14hZ5RMlqROSFJIvwHO+h5xWvdXYHrPvBPTkT4hiErKtSQ/hJFwxtxEe1rO5QZlOpB5iSl84MBBGAmLi4Eoxgni0FnEco8QXLPhMDspV+4VbDJ19cub7XRrN0iK61T6ZDHMtcFUVS8ims7cWNzbzhTUjD7hHdK+V2GMKw5PCBC9oc0iLIwUzFhEtClqP5UpKj6CDLcccwTVLN72N/ZUtS0zKo5E690k+NQ3ClD2RyF/KIbUZ9Ii9jKg9Pc1X7lpsJqUT5YAlTT3KgolWRSgpQVmJfL4cvWF2Z2MhT5qbT2OczdUwUoZiCknRJ1Aaz/FtoEarH+0VYgcCTq2QCfu0J6tE0y98n+c6vLnE+bdjO0JqKiqzFkl5hJ9lKElgP8AyP8AiYr4pp2SqvacHr94xXtOQOTniO9su0SZeWSlX8Sc55iWmxfhmLgccphLTaJ7ib35CxrTqvmBW/sy87KYUJMtwAgzGXM/mJaw5b+piarxdZhj9MDq3BbCzWy1Bo9ZVYoTiZpHMVn1IuHFtRy5xm6zVbciEVDjMxM9apmKISrwolSJig51K1ISCeg3jFsoZtO4XtiP2E1gor028c5OJolSym8Yl2msqwHEWDhonWJlzUKlzUhSVOMuVxFqGelt6HkQgDKcrGETkpDOHCQCTwA/SCWXWP7dwewmBVMJDqDffuhbaAcKYYAA8RGbUMoJABJN7iw3LbwylWRkxkLwSYWVPSq4c3I82s7cucVNbKMQbKV4Mr+yKzlnyl6yZywAbMhf8RDvt4iP7Ya8RQlksT/co/ccSNRwQR7iX8iYhgQpJSC1iNbb8frCbUP79xZg2cET5f2z7RrqqgU0j2Eqy8lrHtEt+UAHoCd49f4bpBpqDdZ3iCfcbBUvJOJoMP7SZPBnzpDJVMUANrsNOvPlfKs0m47tvJm2+hDLk+0fmdqaYl85HJwG6QL8G/8Awiw0T/IhDTn+0u4PpCJsHXvDBxALlEWAcaRcMOzDBhjmc/BE62AuX4CLq/xyZD3KJ8e7Y4imdPXMSDrlGjZE2FtXNz1j2OhpNdSoTMm59zEzMqUTGhFzBqSYtBmeU0TIOJ5uERO/KeKzHYEjcY7hc5OfxKKeBGgOxI4QO1SRwISpucy/xevQha0oVmSCQFMzgWdnMIJQTzNJr+JsP2IykzKmdNWWIQJaBxKzmV6BA/yi15WvCnsxW1mZMjr3n2yWQLWcXMDW1AxUdiInJ5+ZVYimmqZZ74JMtBV7WmZSFS3/AMVKA8/KBpqkbJPABhRVahAA5M7huNS0SJQmTQuYmWkLKXZSwAFe0zHUsbxLa+lecyx0dpbG3HMzvanHx+FqJg3QUO41NgG6xlCxtTqFP3EbOn8kc+3MwHYSqCUzUWeauUhROgQgFah1zN0MaXigBwf+OTJ8NoJVrj7Hj8z/AE7mik0sqbiSKmYjwpQgIBJUCtJV4iNgBlYAM9+JOe2qKaby1+efyjL6B0DMDzibCoxySlQKlpPBLger33EIUeHPvFy9ZiJrIG33gj2rCljKUlIDllA3DcOUOvbqKWBMLVoVdCQcmEk49KyqUo3dxoXL/DzgHms7EsJZ9DZuCqJnMLxAqr561ZVEJlpcjQKclg/IcdYN/p1r9yY5dUooVBxjmaKqxpPeJSXASC6UjMSCAGtozv0he8C88+0Tr0b7Nw5z88YlQntAhVZKo05vFJWvNcEZVJCD1GcnpA18MY0m4fOB+XvKPuRsHGe4CqqVklTuJZ8CmsW3bR7OeLdIhKVAxjvuaqVoAF/5dxReMzVP4lXLjg41025dYsNNWvQjA0dKQkqSpNjdT3DWvq53OgbmBBHq9oJ7EbrgRleIrRmTLGU7kt1A2bmbwM6dD9QzAilGwznP9+8rFU6xMM11ELlZVlzqgun1BmDpDIA8raB0eP8AuELVhgMDiVXazE1U0pKATnULOSMp0duOt/OGtFpBa2W6iur1YQEjs8CZDsylUyayHBIyPuAq8xRJtoDbk0bOrACc9f3iZGgfFhYd8f8As1ONyWSkAzQhDupAJbMDkHAixJ8vXK02eW4yfmbr3gnA/hEEYfMUHSSRoCZhDtZ2A5Qz5g+0CS/yZ9YxGolIl+Baczhh7WrO7eepjyNWmL4Yn9IClLWf1KcftKfBsaCpypUxLEE+IaMWKbdesMX6ICsWA8H+cJcvJVfbEN+0XEpUnD5pQpOeYEoSHurMoBWv/XMYd8O0iG0Ee0QUuG9U/P2IS2N9eUerrMoxzK8qg+IEsZwKMTiVyZGJkTzx07M48dIJhaWmXMVllpKlMSwuWSCosN2AJ6RBIHJnDPtCEFRAAJJYAC5JNgANzFQAIdycCfbOzPZ9eHSpIUUmYp1rIFkKNil3IUwa9tI8x4lqRZb6D1NTQJvqZGmjrMZnEAS1MlTuQHUprEkl2vtCKXkAgfrC1aKoElxyP2ldIAIDkLIKrAh30v8ArAmZlOOoyWUk7YSkpHSrNqdBZ3L79YG9oyMSLLMMNsynb2aJdImX+ZUwnXYBjbrGv4UGe4t7ARXxG30FvkYlb+zakMxU0vZIt/Wvwu/9IPrDXjVgRVA7P/UV8Mdhkn6QZv00XdkEmwS5Hvu/l7zGCSTxiabXhwRM12p7PSqoj+KpEwgBx4kktd0+7bSNPQ62yn0lcrFr9MLFJzgxLslgAp5KkKU613UWICQUht7EOYNrdUbrVIHAl9HQdNWRnky+nV8qXKICQtQuNSC5D34fSM4aex35OBDPcWO7M7hdP45lQVf8hSbcEgJSBvx90EuckCr4kMRt495bzUpcrHhIBckhkgA36C8AUZOBB7mVdr9T5ngOPLn4yqcgFeZCkIS5HgysLtaxKr8THpbKRTpNp/WZCuLLzj4/7n1iTI8AlrShIsWzXJ3JYWvs5014YRCjHvHN7l947/6mU/aPjyKKSkU5R36iAN8iACSsDYkgJBPEtpGhoKFtclhwIvqdRYqcnuaTDMUp507IGXlk95MmP4c1gAA5HFRJ5RW2oJyx95yu+3AjNXWUshDKFyoBgm5I0dnsICliNwBC7bsgytrsbQEKWU5QQ7MNBZI5Ewqxa19qxtKNi7mnx7tFiEyqnqWpzsOSRoA/KPSadEprCzEvJtbj9Jq+z0mVSJTnRnmFJKhwKmAHAMAoHe8Z19j3kgHAzx+k0UqTToB2Zd4ZjQzrKktnLscxSGSEpBA1sByirVKEBznHxKpY7MRjEnLJAAzA8wW9wEBZlJzGBXYB3LWbhwSrKovnzFIA3AJ1IsSIx1uLLke2Mx5dQWGR7YzM/iazTVEpQUDmSkKDMUsTrfgR6Rq6bGooYY6PEQsci8OT3xFv2hUJVRJVmzKRMlueRBR6OpPujvCLsXspHBH8pfWgkZAwJ8qqkKGpj0yEHqZTdRUwWAJnDHTpyOlZ6OnRrDqZExYSuaJQL+JSVEA7PluBzirMQMgZkgZmnxnsmuhkIqkVCVlRygy0nKEzEKGYTCbggtp+aFKtUl7mrGMfMO1DVAWSr7KSFLqpLa5nT5i4PSL6t1Wlsy1QY2KZ9nRXzFSSZwGYJLKBFxfbUfrHknqR7gEJmxUNo3dSqqMWQEDMoWFgFX0Jsxd3b0gyaVt5AEZ81Nu4mVnZvF8ilZ/zCxVZy434mHdZpvMQAe0z6LPUc9GXiMVuoPd3IFz5NyHxhB9KeMCPIye5mD7cVhnTMqfFksfO76dI3PDtP5KeqY/iOoFrBE6EZ7MVSpUhSEFlqW5LsyWDEcd4HrKw9oZuQBC6Ilaio7z7zQ1eMKCXUoKBF7ltBvCgpD9DGIcHyzk8iKUeNKSp3d9H+pEWs04xjEkWE8yS65UzUqYl+A8oFt2HIk7gwwZFUnN7JKQNb/UjblHB9v1cyCu76eIf99IlhKFrA0a9rceB+MQNPY+XUSxvRcKxi3arGgmmmJFyoKQFbB1BOZydWO0F0OkJuDew5gtXqgK8e8+a4Niq6eaZ0s5VhKgksDdQy6ENoTHobqVtXY3UxK7Ch3CfUE9pz+HlzFLBmTJSCo82uWToASvrHnjoybWXHAPE2k1ChA3uRPnnamcTOKSXKSXcvyAPOxLf9o3NImK8zI1TlnxNh2KlFUqZMSBmzJTcO4yuR1eMnxKwK4UzR0AJQt8mabuFLVmUL/DrGR5qqMCaPJOZGtw9Uyy1W4B/eTFq9SE+kQVtZfsyEvs5KAcJ84htc5MhdIgGRG00g4l+JaBG0w+OJBcqX+e56e7/AHFhY/tKkJ7xMy07G0FFjQWRPK7QKmslKFHxOCWAcB21dmMGXw8V5LHiGNyBgKwZX41OCpaSwStSgQB7Xnx/1DOkUpYQT6QIPXbWpG0erMHjeMK/BkKSXISFOLWUAD1IHWO0+mQanKn5g7rSaACOZ86rVPcxu1jEyz1zNf2QnpEhKFCWpJKypKkg+J931slPrGdr927gkH7RvR7ej1+UJivZyQtJEuV3aiXCwS3+CjpyAEUo1zry5yPj3l7tIhHpGJkcSwCdJDlOZH8ybgee462jTq1VVnCnn4Mz3odOxx9pVEQxA4kkCIMkCWlLjk0U66ZwZS28JBOUghTp4XHlAW06GwW45H98wq3tsKexln2aIRMSq7oVmFtQQAbi9oW1g3IV+ZoaZMYb45myxKqzAFMwZSRm0BHrt9NIydMm3O4cxnUWbuAeJn5tQh1MvMz+wnNy1cCNEK+BkY/OJ7k5weviRpqtahlASlOW+chR57FIPrEOiId3v9pep2cbeAPvyf6QU+atA9oFNzlUoggnXKQX+mzQRcOepR1KDg5EFLqGumVcm7Bk/wCSrxxQngtKoQOQs6JyyrMyByfMfj9IjCY28zjvJ3cR2VUt4gl1b2T87jygbICcEwqvgEqMxBNQsrKnyh9kkj0eD7UC47iu9y2Y3LrCo2LkfzEt5sEkwBq1Xv8AhDCwsOOT94Grr1swUgNwIAf+4h/u0ESlO8GAex+siVUmgXNWxOpucwV8CYZaxUXIi61O7QfaOqJUEgnKmzc9/kOkTpkwM/MnVN6sSlYtyeGorCpnqBASo6gWJDh7RG0GTkiSE1RUV5vESoqYl76+YL6RGBjEkZznM3vZTEhJpQCWzLUX4M3/ALRha6g225HwJuaTCULn7yyR2tloLGakncNMP/5TCzeGMwzj+X9YT8Wi8Z/n/SWdN2gKm8JY75T8xeFX0IX3h0tZ/biNJxpBsFX8jAG0jDsS3mDpTGE1iTqoeggXlMOhLDmSyoVbMfJ47Lr7TtgPZnDSSuJ/yP1jvNsneQsxRrpSr5BzZAfS73t5mN8VWA4z/GFezTEfTn9IXD1SrKKAA26hptqbwO7zDwDF1WkjKriVvaXHcyTLQlgqx0fkAPS8MaLSBDvYxDUajKlVHcpaGjlOAt1K4bE8HBh2yyz2lKkpH1nJmhw8plJypYJcqYE6kMdeQjOuLWHJhVZV6GI9KxCWBcsd7A/OF2pfMMlq4gKjGEmwPp8YImnYcyWsRhiUtdSSll8jHUtZ33Ih2u2xRgmDfTIeQII4NKABUT5DWJ/EueBCHQ1KNzGP10+SqWQBkd7gcQ0CrFwbJOZ1iaXb6cgxGRT5WUlYduBv5wdrN3BEhVwuQ0PLp1zFgIAJ11sOZcWERvVEy0TatnfCDM9XUipQeYEMCAkMWLvcN7rRFVi2HC5k2UtVywHErk1RUdW65ufsjltDJQAc8wAsJPx/fxJinCiSc6n4AJHoBpFd5A4wJYIGOTz/AAhlSGNwRwBUfXlFQxxmXKYOJybUABgQ5LMA/vdnjlTPJkO+BgGeSJimSlh5FyeiACBHZQZM4BmwBCpQoFUsHKoMNMyr8ANB8IrjOGIl8YyoOD/GHw+r7pKwWmuCCVKQkBtblb7bA8orbVvI9vy5/wCpap9inPq+5wP+4vLR3uUGUBs6fESzXfrxiXJr5zBhPNOCuPy/rLMS5NPLVNCACMyU5lEkq0Zns2p8oXzZa4Un79Rzy6aay4HImHrJpVrzPqSTGwgxMGw5MCgWvF5QTguRHdCR2ZKWbmOPUkcTXYdSGbTIImBOVRFw9lAAWfXw78Iy7rBXacjM26q2soG04xG5dIZKcxmqLF9mJs+oJ6QM3Cw7dsslJrG4kmDwujmrJmAKZQ8S5nhTl/6yxf4R11tSgKe/tyf3ltNRc7b/AGPueP4SQlBIJE05Uu5SlkgjZgYjcWPK8n94XykQfV1EZ2NBHsqYk6pCXPN4Mul3HmJtqlUYWPYdiaiHUol2ZiBbm4ha6hVOAIzRYzjOZYprlbZ/UQv5Q+37Rny2/szOUmOSwhRmJIUNEAEBTtd9mvaNR9IzEBTx8/Ezl8QULl15nkYxMVLaUwJJc5QLHYG5DRx06K25pUax3TaoiaJEx2Ub89YIzIOoJUtPDSxoky03KHPPT3QtYXbgGP0rSnLDJgqidckOH2FgPW8XVfmL2kE5HH5RNS1C5sD74KFBgSGHJgRMLxfaMQW7nIhpU0vdRaKkD4hFsOeTHhOGVsym+ML7SDDtcSMZMVIGttdHvBoHjGTGFJmAeENvFBsJ5hd7KMCOYWFoQqYtafECliouxNzYEC/2IHdtZggEJpyyKbGPf98QVTjKQg5ElSiCDmcsNmvYHppyEWXTsTycflBWalccDP58yjmZ5q8qUsRe9iAOJPSHRtRcmIHczYAxLyRSFQDzSk82AP8A5GE2s2n6cx5Ky3+7EhUUSpZzOlYOpdmA18TMBs/ExKWBhgjE5qWT1A5if4iSEl1eO7BKXv8A/Zmv5t0guxyQPaB8ysA88zsruyPEtYLDRwG90Q28HgCEUIwySZFNHIsFBd9ywfoVWMWL2e2JAqp98wdSmXLHgKiSXY3DdH9zRKF2PP8ACRYlNa4Xv7xqhxGWEskrlPdinMk8WLv6vFLKixy3MmrUBBhciLTFTFpdKTMIJd75buDkB563EFUKpx1Bu7sucZlZMpi7kKCdyoXJ3Yb/AG8GDe0TKZ+cQUwh7BhziRKN9oNCmLxJkA45h+7cZhv7jw894rn2hsE+oS+7P4hkQsKbKW3bKq+U+pPrCWpqLEETS0WoCoQepYU2IEqtMSxNgVOX9AfjAHpGOowlzE/V/GQxHtEsEpJfiG4Cz2DhzpyiatEpG7EizxB1OMykxDFlLUpiyS1hYW5cYdrpCgTOu1DOT8GVgLkPyEHxgRbs4l7TVktLJCzsND5awk9TtyRNGu6tcKGltLMlhmVMfdkuPWFCHjgNWOWMqp1HNWrMpQLHhZuDAWh1ba1GBM5q7GbLTiBe4IbcWt5xxnKOZ1ZSk+HQ77n5RQAkcwwKA+mBnFWj39/pFxicQeorPUpJD9OfWCKFI4i7llPMCASoFRdtHt9iCcAcCCwzHJ5hJchrlmihYS2w9yaEX16vEGcF55nlTWdojbOLc8QlOviQA421fc30EcQPiXQ57Mmpa3CSopSo5CpgxSbEjc6Pt745QvY5xILsG25wOpdzJVMhCUpzrYXBUpJJJI2DC42hMG9mJOB+ka/+OoC8n9ZW4hUyEulAULXBsQoEjUF7c+MM1paeWgLHpH0SuMmYtQDKzk7ggmzuSraDblUZPUDh2OMHMIDMlLIzsVMCQokHbjdudog7HXOJb11NjPMlPqFDMAssfaBI1D+mp5XjlUcEiS1jjIB77hkVX8JAQAkAAKsHKgPESd3Jfyihr9ZLGE87NQVBj5+8SmLVcKzAi4BG3WC4A6i25upCXLmLvlLA6gN79I4si+4kgWNzgyxyrLNklgDi56qNzANy/nGMv7cSKJPeLy3mqLaAkgcm9kRJYqM9SEXzH243GWNTg0gA93MylGpK/GD/AEDSFk1NxPqHf24jtmjoVTsbBH35/aVCivO6mmMADnJDDbxAgg/bQ6MYx1M07s57/v5gZsqWogErQo7KIUL6eKxHoYsGYCUZEY9kGCTRXY7cI42cZlfJ5xGJVMRZ1Nr14vFDZ7wqVEcS0kSUtmGu7f7hVnbMcVB2I3PkIKTklSyuzFVgeL5WMCSwhvUxxLsg2+kDM7OkIIcykDyAJ/yZ44WMDgMTJKKRyoEr5uFpN2bkw/SDjUMODF20w9pwUhSGCJd9SwJ9VGL+aD2YLyivtBS6NBJCvD5AB/gIk2N7SFUHueEmZsVNtppHb09521vYw6a7JfX3++B+Vuh/Ox95GZXFV2b79YkU44nG3cM4gROlqd9RqX09IvscdSValhlu4BSsr5FtmZ+P13ggGfqEEzbMmtoutCjdT5X1Ybc3ggIHUCwc4LZx8wn4rKWQhPUZlH6HyEV8vP1GX8/bxWo/mYOfNLABz0a+9vc5iQB3BuT1OypJWpILgEgG+g3PCILBRmSlZdgOvmXFVSSglpcsrazuXLa6H9IVSyzOWOJoW014xWufv7yqVKXcEKSPIkfpDQYfMRNTj2I/QwneKmeDVI0YKN7W4nT3xACr6pTDOdo5hFYfNYnu5wAu4QQOJfh5xXzkzjIzCHTW97Tj8pZdmpcmXJmVB8UwZggEA5WYhv8Asb32YwvqzY7rWOF9/vGtElaVtceSM/pEcWxBWcKC1Fw5BDWN2bnB6aVC4xAai9i+4GJS6YzCFJDg8y7vvBS4XgxdUL8iPS8KUW/hjm/Pgpy8Aa8fMYXTsexJjDhmAMxiPZGYE22A6RHntjIWEXTLkAtH6bCglKlJ0FisnU6/nvvC73kkKfeNLpFUFviNUfdql55k05XISEgElhxsBwvAnDh9qjmEXy/L3FuJSzMRlqmZfEEuQCSkv5sBwh0UOEz7zPN9bPg5Ah5Uyx7pbPuzluWVoGf/ALiFUnB8swNNgE1anKkpGxUSH6BzF31laDA/hKp4dfZ6uvzMUxDC5ktfdpUJm57tyAedvODVXo67jx+cWu07o2wHP5RapppgN0KGlzfQN7Q25QRXUjgwL1uDyI9JqkgBwXADuLuPsQu9ZJ4PEbS1QOuY/IWCHIIHEtfyDu/KAMuOMxlLA3JgKvGJYGRKGI3Luri52HlBU0zE5Ji1uqA9KiHRPDZg7AObi3nAjWc4hxaMZEOiq5Pw+xAjXCeZ8ThxAbgDpHeSZHnDqcVUcAOn0i2z5lNwHUh37f6ETskbx7zpqRy9P1iNk7eIlNplPmJCP7Bq/EWEMixehzKNW+cnj9IKZQTPykX3fXX6mJFye8GaLPaFoZcyWFOgEsyVA+z5DjzitliPjBh9MXpDZXJ9jK6olzCsKWktueI6WhhWTbgGJOLC+5xC1ClnIFIPdpfKlzxvcX3iFCjJB5l7LXfapHpHQjkquCRZASTuAAR1IJ9YA1ZY5JzGq9SKxwuD+UUqlGYp3JPFR+BaDJhRF7S1rZzmCBb21FPIX48dItjPQg87R6jJyqst4VeKwZi5ezAbxBqHuJZNQ/8AtP8AWNyCp3nLEtIbiVP5BVtDr6QJlXGEGTHUe0N/nHaP4wtSCgZswUlWiwT7+EUQbjj3+DOsGz1ZyD7icRibCz9G1a3TjvE+QD3OXXOnRg1V0uZmRlyP+cAJJPNtd9Yt5bpg5z9pQX1XAqV2n5E5NwXN4u+Qo+RD/KOGpA42kQL6NvqDAzmGyJ0tygJP9VwOLN0i1hrsxuMoi2V5xLYzJplAJElII8TlRJVd7A6cjCn+UHySTGf8xk4AEp5uFT1uXBA30AHm1obW+scARdtLaezI1WIT5iUoJByfygX0Yk/m84slVSMWHvKWXXOoQnqTkKJDTHA3A9lvIW2F+UVc8+mSuSMPDTEyEEN4lE3CQCBuPE3wig81hzwIQilTgcn7RyXPYOhweX1gDISfVGlfC+mGl1B3I82Ouu3IiKNWBCrYx7ngefoPrEHmV2ffEJKSlRYsBuT9NzyiMsOpIrQ9nEV/eEsEpS7p4u/2IL5NmMn3ghdVkge0UmVaDfNc8jBVrcQLWVnnMhPnp0U/3oWMWVX9oN3Tozs+ZmSU6jm4bmExKgg5kEgjbIyUZU2ezOcw8twPjHMdx5kqNg4jVPWSkv3rkcDr5sNYC9Tn6IdLq/8AfFqutlD2ErBLt+XTkXv0gqVPn1ERey2v/YDJyVkpBD9dvfFWXBxLK2RmFKPt4pLYl5iIZgLBvkITq+kmPsfUBEDqIIsl+xBA/wAVQ2yi23pFyP8ALBgh/qkTkz79RHCSRFsUSyUkWN7jyg9JyTFNQAOo8EDu9BvASTvhgBsiGIywEpIAB4gQeoksYC0AAYmcVDw6mae4xhp/iy/60/GK2/QYfS/6y/nGMWUbX3+UUp6hdaTn9Z3ClEpmglxlNttIi0crB0ElWETGo+9zBTBLLXCUgkOH8/OFriQvEe0wBYZltTyxwGp25mFXJjIHqjtOGII1hdycQhHIjGMJBRcPY/KI0hO6deBsMxSJqiEAkkFbEEliAzPGwVGSZkljgcz1DeovxPzibfokUf6kbp1EoD3tvAG4aXzkR2gSDqAbQG0mM6cAmFrx4m2b5xSrkRq4AHEm1oqScy+AFiWITCO7AJYrDh9YNSBhvyi2oJ9P5xTtCsjIxIsYNpB3A64niSwxI7qaWD+APuxVcPwi1n1AfnB0D0OYphodSnvbfzglnUFV2YOTeYXuwLP5RP8Atle25j9MHSHvrC79w9fU7NSCi4+7xyn1SXHpg6Mub7aRZ5SvmRo0gqW997+cWc4AxIrGScy/kh9fu8ZzGaiqMSZljgPSI3H5nbF+J//Z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AutoShape 18" descr="data:image/jpeg;base64,/9j/4AAQSkZJRgABAQAAAQABAAD/2wCEAAkGBhQSEBUUEhQVFBQVFRQXGRcVFRoXFxgXFxQVFRgYFxcXHCYeFxojGRQUHy8gIycpLCwsFR4xNTAqNSYrLCkBCQoKDgwOGg8PGiwkHyQsLCwuLSksKSwsLCwsLCwsLCwsLCksLCwsLCksLCksLCwsLCwsKSwsLCwsLCwsLCwsLP/AABEIALABHgMBIgACEQEDEQH/xAAbAAACAwEBAQAAAAAAAAAAAAAEBQIDBgEHAP/EAEAQAAEDAgQDBgIIBAYBBQAAAAEAAhEDIQQFEjFBUWEGEyJxgZGhsRQyQlLB0eHwByNichUzgpKi8bIWFyRDU//EABoBAAMBAQEBAAAAAAAAAAAAAAIDBAEABQb/xAAsEQADAAIBAwMDAwQDAAAAAAAAAQIDESEEEjETIkFRYaEygZEUQnGxBSPh/9oADAMBAAIRAxEAPwDz8hd7tWAr6E0whoXdKsapims2boqhdAVwpdFNtA8lncboHDVINRAwxUhQQujUiGHw5c4ACSSAPVPKeBiw2bYdXfaP4Jh2Zy2madR5d/MgNptj7Tt3TwgT7zwQebYrQQxh2Fz0/MqK8zqu1FsQpnbJVMVTpkNe7TJAMCSOZgckHie0UvPdskbDUYsLNsPIJXVEn97qdLDkAv4CwPDUdvxPol9qXLNTb8BtTOqpNtIAtYe+/Vff4/XiNQ/2hAtHMKcgdQu1P0N3X1C6eevH12g+Vj+SPwWf05Hi0nqI+OyVOrMi4CErUwZLJP6odJ+Ucqa5RpsRX7w6pmeKg2kszhMY+mfCfQ3HtwWlyfHiq5rCNLnGByJ2t7rmu1cHb7mEvZEeUqNKhqM9UfmeG01XN+6dPtZEZdg5c0eXxSnep2MU7YszmhEDkAs5jKa1ufsl5/DZZjF07p+B8Ccq5F2lR0Io0lw0lV3E+gXQvjTRBpr7u1uwdFDaSn3atDFYKaNMxooFNS7tXhiloTEKoH0IPMMVp8LT4j/xHPz5IvH4oU2zu42aOZ/IcUhcTuTJNyeZSc+XtWl5H9Ph733PwVmAh3uVlR6He5Ryi+mV1XqpSctV2byjSzvHDxPFgeDdxvxNj7KqJ2TZcilbZHQphis0KbWJ+yRIrbTVmhWBimaEjcjqNwhdBaF2MxMOpsG73j/a06nfID1KYiVkswxB+mtD3gCm5rdQEQAQSYvzMrZ0iHAFpkESCNiFjZs8lYpTwRNDByvg1H5SG943X9WRPkk5L7ZbGxPc9DNrfouGNRwGp/hpg+oJj0+BWSNRznEm5J/fkFoe3uc061draQ006TA0BI8LTJsPVRTXDp/JZrekiH0axJI8p/BfDFODO7LvAHF2kbaiA3V5wIRX0Fu5MnysqcVgWi4N0PqoL02VOiNwh6pEbqlx0m66akmy7uMckTTtNyFczHjTG0LtPExwQuIY121l3cn5O7GvBP6SDwumODfpc12nVpgkTE8dxslWDohrhN5R7cQG1jym3kLLKteDVPyxzkuZku0VTOo2cb+hXp/Z3KBp7wjeYHReR1KgMEb/AIr1zs/n9P6M0yD4beyW6lv3eAck0l7TKdocPpe4dVlsWzxLVZ1ie8qE8ylFPLnVawY0SSYhFjyds8nXHcxRUowVHu0xx1CKjhyJHtZClifOTaFXGmCmmoFqvaHFx202iN+pPw9lNtLonzWxTkHbSUxTRHdqQYnJimgcU1yoQ0FzjAAknoEYKazef47W/u2nwtPi6uHDyHz8kyrUrbAjG7rSAMTiTUeXm3ADkOXnxP6ISq9WvMIWo5eft09s9RJStIg5yoc5TeVBrSSALkkAAbkmwCfKE0xj2eyrv6tx4GQXdeTfX5ArdCmqsmynuKLWfa3cebjv6Db0TAUldE9qPJzZO+hCKS+NGEYKSm2iktlCAwyyGzDNGUGS83IOlvFxA+A2v1RWZV24dhqO2HDiSdgOpSXJcrdiKgxVY7mWM4AAmN+AOw47od/LCFuW9mquIql9YOY10uLiIJJ2gH8tgneEymvhbMcK1L7hs4f2/p7LTUW2V3cyl1lDWMBw/iaDBEjYiCPMKdZwYNR/fJEChpKqxmGDyATAAn1v+/VS5MqlbKMeNtiMM1vk85PzTGi+BAVOGwXiJ5K19Mg2uobydx6E4+1BPcCJJQWKHJX94qMQUCoxSA1aWqy+p4PSNiiabOaMbcLXeuAlIIMONNwhH4bkEx0KPcyFivQfaijB5TqIu1ohzg4mwLWl0esRHMhLqY3Dt+H6JzTwTgImxI3HCb/9q2nlxk8iu9TXyc4TFAJAMorI86fRqBokseQI5E8QjMRgDpMt2480tp4Qua3TY6wB0gyfgEc2n5B7GvBuMJSLnyefyur8naRW1h2gtDiCeYBt6/ij8pwoe3VHiFOT0Lh/2h6uAkwJGxtbj8rKasm+BaS2I8VSLnkm5JJKXV6LtYAs2DNrnlB4J5m1INAGoglw2MOdF4HnaekoOtRPARKdjy6BuPkA0gKbYhTrYfSINrEk9PT92UMJT1CYgcPLqrsdbJLk+DFdSoK2nRXH4um1ryXtimCXQbgCJt6geZhVTRPUivtBmHc04b/mPkN6Di704dSFjmiETjsaa1Q1HWnZv3Wj6rfxPUlDVHJWS+56LMWPsn7lNVyGc5W1Ch3ooRtEStR2HybXUNZw8NOzerzx9AfdwWaoUC9zWNEucQ0DmSYC9iynJ20KLKQ+yLnm7dx9SSU9PRFnrjSIdyu90ju4Xe4R+qiFY2ZqmFc2moNpK8M1Ai4kESNxIiQeaFsrSE1XKxiKofVvSpmGM4Od9p7uYkQBxieN25woAsLAbAcBwAHyRFLDgNDQIAAA8gIARDKSTdjZgANMg+SKpkHYgq44dxdBaItBBknnIi3uZX1PKGtHBrZsZiJO3uVHeXRRMFb4AKDxNLjw2/CfmmGYZRWa2aelwg2NjPmsa3O3sJZVbeSfu2vFue3QqS+7J4K8SU+Rs+nAVB2ldFWRIuFFzoBcTAG8pSKmi1lPUOvzVjcDa+6QZnmlKWanmGu1aacEkjYztAM2WuyjF06oaWmQ4Wm3v1R3FSkxSpNtIWswRmFdhMNqaSbaSZvtvB9RdaE4W0gbH9whM3wDtGrTsQHQblk8OZk7JXdsIz2TPNau5mnwiSCZBLZiY481ocLkugRuTNz5z+Kr7K5EW1XVDYBsbXMgER++i1eDpB7GugjUAYO4ngev5LMtbft8GN9pkswy93g0z/mMmDHhm/pZG1MMND9J8TWk23kCfdG5bTNUuqHg5zWwLFrSY+M+/kiTgA1tQgESD5ydvjCW61wbtAeFy/vKTmneS3UR9rnHKTCrHZdlIaiY0tdwmXGDHqYA80+GJbSps7yZOm32iSRcDzOyvz/DhtB7nAuhsgCZ1TDYj+qCh1T8C/U1WvqKcrzRuo4fd4cG6gfCSGlxA68PRNC0NmREbnrw+J+KTdkct8FN3Foe7kS95I1HyYI9T1V/avAVqxFKnZjS0O5lxEyf6Wg78ytSXwZWu/tEGSa8Viq9V4/l03GmzlOq8egk/wBwRmLxlNhLRd4IEHiSAbehTfLMn+i0jT1avEXbRBIG3ssvicMz6ToZJEQ/w6oAiwPM9eacvdR20yWEwrXAkHVcgk8SPwRP0adkZRwkDSAAJsALAbep4yim4eFZFaJ6nYup4MBefdtYONLGut3bDUaNtUyAedhTK3XarP24KjqMGq6RTb1+8R90fEwOceV0nueXVHuLnvOok7meaqx0+3uAnH7i3yVFQq55shqhXSih+CqoUO4q6qqFTKJ6Nl/DXJe8rOruHhpWb/e4b+jZ/wBwXpelLOzeWjDYWnS+0Bqf/e67vbbyaEwfiAosnUJvgH+ndcndK5CpdigqHY0JTzBz0rARRld+jO+zHGQQZ9DNuPA+iK+jK6k3mr6oklGczPMq1F0sp6xaWkQb8QfyTjJ8zZWAgaXG+k8fJMfoAfZ14NjxHTqlOL7GVC/XQqBpBkAyJ9RseqmuimJQ7e0NHjs0/a5HhPLhdWtwzcRS0lurUAHgHS4Nds9k2NxPpC+yvvC3usQHB5mHASIF/rAWIIG+9t1dgMLXpVjP8xjoJ0gNH9wbsHcwN56rzrt7KNaRR2Xy7E0qTqWI0v7t8MqEz3lIzBsZa5vUch1QGZ9jKVWvqc3ewmd+EkbzutvWp6WF+qAC0nUJAAJ1RAm4PpCoxDQ9gdTc1wuLHc34/FDkqv1L8ARk5PPcz7Pd012mRYCOXPyKx2fUqtOiQNRDgBG9pHsnvaDN8Vh69TvzNIOljYuW2AMhQy7MHYupZnhNi2JMSm4nWNd7015HX7nrYu7J9h24ij3lXVNxp24kAj4e6Y/+3+IZqbRqwAR4RblvyK9DwzG0mtBGltvSbcE07tv17RET0m376qeutyVT1/ALUwlwedUcbXwhH0p4cwgtIi8gS11hN7g9U+wWaUqlEN1aw/VBP91mmNiB8k1zjIKeIo1HNAc4AtgXvYxHGF58ckxeDqaqdFz6bwZEGxFr8RvY8fRbr1Ft8P8ADCVrybSlidBsLHjy6plScXNI1aS5pgjh1WSo4uq8OaKTxVaye6eNOqbWJsdvhwRGH7UgM01KbmPbALHbiwm/JTObGUkzQYCl3dNjSQ4t1EkTBJcTx80RinllMua2ZmZvHhIBEnnCByfHU3vDabpIGp03IHAefPlI5p7IfwEW8j5fBYt/PkRb0xfl+CpOZrDSe6c4guuQ6xJHSU3rv1UxN5EEE3M8I8jsqMurgAgQGg2A6fv4qvCU+8q94fvAj0MfDf0TJrepXyJre238F2By4spt1QIaZjlqJA+Ksp4UgAiNTiSTv4TOx84U8xa91S1mAC/A8b9F9Uq921z3WsSByY0bADiYnnsFTOHVNa4XyKdU+fqKsRhy4OBJE2kAg7XN+O90E/BtaYY0AElzj1EwPj8DxKKOYg0w90tBAMOs4TsCOfRC1MT6ee6x0p8FsS2d0DZLO0naCng6BqOgu2Y37zvyG5KKdixwXlf8UMcX4hrZtTY0erpcT/4+yd069XIpYeROZ2IcdjquMrOq1TMn0A4NaOACuFMDcr6lQsLwICt7sAL0LvfCBiNLbKKjlQ8cUXUahqhWyZSBapTTsjgu8xbC76tP+Yf9P1R/u0/FKqr1puybdFJz+Lz/AMW/qT7JmWnONtC8Ud+RI3NTMUNUzBJnYsql2IK8hQer2obPx/VUOx3VKzUPVVOqJnYb2nprKKtGCBVtOgQUREHZUVkPCnGCfRnCI58eX4FEik4tIDix0WcADB5wbHyREq2lTlT1ex6WkUZdVqaD34DHNsXA+BwmA5pO08jcSjWEVGeFxgizmnbqCOoVrGSIPEeaydWnVw1cinLRbgTSeCdwDOgyYifW6Ta+TEu96Ndh6pb9d02HARImXDjflMWX1Ck2k13dhxlxOkiA03dY8G38gh25j4WHR4nCQG+MTytfz5cU6pkRJAHn8itnE742TW+34POO2mW/S9FPunjU7UKgggQJIsb8rxzug+ymXOwLyytS0h12vJsSPsk7C0/sr0KjgAyr4HDQSSQdpkggcJ/JNXYNjhDmgjqJWYcF5JePfA+upmdcGAfn9KvUFJtOsHX8QALLcL+t+i1GVZYNGio4EabNkyDvM8I/CUwdkdJsaQGAbRbePySrMOzL6u1RzTMggnlBFiEX9LkxXvs2A80ZF2p6QyxFUseNtJ0/r6zx6rlTEtcDMWJEjh06FI8J2VrslvfEjgTJMGDaTa6d5dlTqbNJOriSbmbSfgi7eoumu3hi6nHK4rbM5nv8P21qjq9OrUpYixY5rvDLQIDmmzmkgSFnKPZDF1MVOJpUQwlpeWuc7VEWbN27RFrc16y2mCBPCCuVACNgSrX0Xt4YueoaMpW7B0CD3OqjVbq0ljyLkWJBMET8ys7isXi8JqZiBrEAMe2zTzk7z53XpojVPSEnzrD95YtBZuZ4m3w3SOq6WFG9cjsGd92q8Hn2Hzmo6zAbmwWhyLNHhwY9sAdIIlNcoyJlN2otnkmNfBjVqAg2UmLpa0rXBTl6iHudF9EyA7bhEb8B80mzjEfzCJ4bexmeW/7CaVK7ogCAkeOpEklU9Zl1ClE2CfdtiivXi3W3RL6+J6qvO8zpUL1ajWcgTc+Q3KyWO7f4Zv1RUqHo2B7uM/Bebjw5cnMpnsq8cL3M0tXFrzjtgdWIqH+z4Maj2dsa1d2jD0AXdSXR1MQB5kpXmYf3ju9gv2dG0xwXp9NgrDe68ic+Wcsakhgak02+Ue1leSl2Tvs4cj+/ki6tXkqsk6poVjrcpnK5QdZ6lVchajk2JFZKK3mTAW4w9IU6bWmQQAI4naSQBtusnlFIOrsk6QDqJiY03243AWt+k0xfvHHyaGk+t0HU7epQ7pGlumQNSTABMxwj8VZWIiADbp+Koq5tH1Wtk8TJPxKrpZg4kAlrRzIiPa5U/pV50V+rPjYW4OI+qfWB67ISpVcOAPkT80RVrsP2nPjgST8FD6U77rR8x0gGyKIf0Oq19T2QBcJCBONUDjl5ryEqxMP1KbKsbJS7HKIxqDvC9Fmgp4pE08UFmRjVY3GnmiWfQqunGD82p08SAWVaZNy/RNF/D6zSQHX4gFOcNmDSTpAIcbkHc7X5bALOtxk2N1LBkMJ02kyjnqWnwKvAmuTQ5hlve03NYTSLi12poG7XB0Gecbi/VNMJS0tAmYSvAYscUc3F8gV6+B437/k8/JNfpC3uBEHiq2NLeMhUOeV0NKqd7e0hXaEtj3XxqBUhqsaiVMzRJr1B1IE7KwBdAWtb8mbKe6CiaYVhmYj4qqs4m3i9BHxKmu4leAk2cay2y6f3dVhrgLknhBH5JdisM8u1FzoubNiPUmynydQ8aWoexsym+WF4okfufgN15d2q/ithaXeU6RdVrNJaPD/LBmDJm8dN0N/EL+IzAx1HC1HmobF7SNDeelw+s7haQOcrxp9HnZDiwrqPfkWl8IfzjS0MsdijWeaj36i4ySSrslyN2KrNpsBM3JH2WiJcZ9PUjml+XYfXVZT1Bmt7W6nfVGogSel167keSUsHT0h4eSQX6R4nxsP7d7Qfe6b1OZdPOl5fgowz6r5/ciMLRwrG0wdIAHhbc9S421OPMyvPs3rB1WoROkvcRO8SYn0W+7TZg6lQNTu6TQ4w0EBz9RB57ECT6BeW5hiLaRuVJ0UOm6fyU9RamdEcvcdTjwP52/FGvJVeFo6Wxx3K69yvt91cE8e2eSqoqCrXlUVSmyhVsPyejJc8gwIEgc7/AIJtSwL3yWiQOKj2doO7qwMFxd05b+i0tJlBo8Zg8QwwPU8SkZMjl6RVhxpymzOjLKnL3IHzKlTyl53LGjmXj8CU6xOLpADQ2RyJJ/VAd7LpDWj0WzV0daxz8kWZaAPFVG+zAXE/II5takyzaRNrlzZJ95+CGqai2W2HKfkAg24Ws+4BIRLH3fqYDy9vEo3zsb1UDjEtbJ/7XW1GxvHpK+dcnuakYHFKTa6Ba8ESDb+0k/v9yiabZ4lscSGx7/ogaMbQa15hEUTO0nyEj3QTHgGxa7qCPzn2RWHBfZo/5OI8yQL+6DQmmMqOHPH9+6OwTJP1T6X/AACCwtB8+Nwb/okD19EZUzKls5z3RaG2HqtlIhybfCG1OmRFjHM2j0Rbaw4RbedvhxS7AuFQ/wAoEW4tJ/RXVce6k4sANR07BsD16r0ceXsW/g8+5bevkPpYsESPfh7lTbiASBzuIEyhMNjHi9YU2N4NO/pClVz9gHgv8AnrqUp3d6/bn+BDx03pIZtHn++i457eJCTM7RE8o8lYM7J2j2S7/wCSw60vyv8A07+nteRk+D9sD9+a+awbDxesKnCYgvaSGD2EHyRtMRvpnomYIjN79a+7T/G20Krc8EHP0iSPRolVh5glrIPX9UPn2dUsLRdXrVRTpsFyRN+AAFyTsAF5ri+0Oa5rIwdP6FhIvXrHu3Ob97VuB/YP9SqcNvSb14Xj/fP4RiND2k/iLTwWptV01P8A82wX+vBg8/ivIO1P8TsRjNTNRZSP/wBbCbjk927h0sOiaYvKMpwRHfYh+ZYif8uiAKWrq6SDfq4/0qirl+YY5ugU2YPCkyKf+UyOGprRrqHbdsdAlzinA/8Aspv70/8ASK51S9i/Bh34px4wOQt8d0MQvU8p/hRhp/8AkYmo48qTAxv+52on2CeYX+F+Cpgk6XC8apcekyYPoAifXYZ/Tz/gP0bb93B4c2Juttlv8TKtOkKbw2oAANREPgbAu+181rc+7AYSozTSEVIMPaWNAdwlukah0n1XkWbZVUw9V1Kq3S5vxBuCDxBCOLw9WtP4+DX39Pz8DjtP2udinttDWiw4Sdz8h6JTgWSdbvTzQCNwdYCyp9NY47YFrI8l7oYFyqeV856qe9JmSiqIvch3FWPco0WantHMj5p8omp7NdSxZFFjPutA+F/jKhr5qNGg55smFDDMYPEJd7hA+2fA1Or8lGEwveOifXkjn5fTaI1F3ylUPzGGw0ARyQn07mu7apmd0yvuNa+KawQGC/O6H/x1wsIA6CEsqYklUOcmziWuRN5q+DVOeCDIaItvHoYgfFffSwxtiZvxgR0AXaWGed2Opk8Q0D2LjZV/TGUosC74+pH4L59TvhH0TrjZOlnDgQTJaOkN/X1RFTOWubZgc482wB6r7BY+vUM02iOpA/8AIpi3FFgJrBtPyAk8o0/NLuUvj8mJ7+RZRzSqbNEf2tAHuAnWUY972hum0+Ko9zoHO4SZ3aWmJaaYqN/q3Prw9FXU7T6/rMbHAC0DoQueKn/aLdT42bd1ENB01AGnjMmJ4Tf/AKQ3/qMU/qHUT9Z7tyeax7811tDWiACTzN0VgsuqVCLO08w0uPsEr0nPL4M7Zfnk0f8A6uqkzq29lY/tPVdu8x0KVYXIKmqHS0TvoJPt+qcYbC0KTtg7m6rBj+2mLT5oHz8nNY1/bspZjH1DYOcegJTbL8mrVOGkf1T+C+q9s6dMaadNpjibT/pFlKn2zqO5AeS5Rinmm3/hCbealqJSGrOzrG/5lbhsAN/MphhsooNvOrbc29gsPjM3LnEkr7DZ25psfRFGeIe1iX77Ymuky0uaPQ6uJazcgNjgl1bNKJMiepErIYnNXvG8je2wQv082A35Disy9Vky8aWv5BjoNLbZuMXRoVdJextUMOpurxgOAgGCDDoJv1WIzvs+zFvJxGIxlem0z3QLadEcpbTZ8TfqiBmNTRJqgDgJM+w2UafaGoGaZOnpxXT1GVfpev8AGgp6LX3AcNhMPhxGHospdQJefN7pd8VXWx3VU4uoTcCEsqklYoq3untnozMwtJBNbMSNih/8YfzKDxEARueaXZq9/cu7mdYg7SSOMdYVePp09Cry6NHh8urVW6ye7ZH13bH04rzztpjG1MTopnWKQ0a/vOklxH9IJgeRPFCV8dVrAd7VqPA2DnkgeQ2CpDA3bivUwYFhfc/J5+a3lnXhC9zV8CmD2A7hDvw3JWq0yJ42vBOnWnfdfPeh3tKk0813agu9+GSLkXlDQazJ2ubdAUGR7I3J2zV8mn8B+K4HfJo34rSf5ZIHVV/SCbKo1Fw1QtUmuyx9Ii4v1GyqJK4Kq6yqjQptBFHBOIk2EW6qDcEeJA81xuMPVcdV5reTOB/jXVXTewPB0D4oSk0AWaHuP2ibCOXNG1MFUfMim3zI+EShKeWCJe9rOmq/wBXjSpS0e/bbe1+S52Nfs06nf0X+S+qYOu+C+Gg8XuFupEyhqT6h/l0pgnhx8z+aZ0+z+kg16gjkwknykhZSUfQxN39SrD5exjvFWbMfZB+ZCuacKwkkPqnkSGt9YufdXUa2Ha6G0dfnLvgm1DJMNiGT3bqLvvAkD2NvYJDfPu2E+FwgDCdomtgNpsaOAAEfLdOcNiMQ9upr6dNh+9Iv0EXQ9Dsbh2z3ldxHDRYj1NkbiaGEYwaqj3tFmsENEdYuUi4nftOV8aa/BWaBcD3uLA/sE/OENVwmGaz/ADXvda+03vbyUG47CTajPUud+aOw+YYQX7poPrb4oHOjdv7/AIAaxY9wp0aJ1cyTqPnNkfgsofJNUim0fZkF3pwRFXNaT22eQbRzA5Ss7mmauc46SSOvJAodPQW3r6Dc4+jTdLBqI2Lr35oKtmgc6SbpFUxEhDfSk9dMjO9I2eHrMcwl9QMjYATKGGZinTdojWd3nfT0HBZxmYGIJUq2YzaB6rF0zTOdy/JZUxp4lcbmBCXvffkqy9VrEhLysbOzVUPxurolxqKt1VGsKBrMxkwAgkn3+aqzHHClQqFm5YWgneXeG3LdRwOV1at2NkczYIDtPlj6NJust8T4gGTDQTPlMIpiXSWwKulO9GcDbKDlNyg5WIl7uNHJUXOXC5Qe9GkA6I1CqHKwuUvoriLNceoBKahFEGV+BTDJMW1laTYFrm36x+SVEEWIgrQ5NlrNJFWmHagC108OUjY3C1pIyW2M34eTsfZUuwsRJhQ+kvwuxNSj1+uz14j92VVfNKbjIeL8DY+oWLbNrSJObGxXA5Qa6dr+S6mpCtl2oI/DPpxcAHrdKl0OXOdnKtGly7CPfHgJ6kxMxG5v+qeUsP4SC1lvsgt2IkEn3SlufBxmpqJH1dLgIu13L7zGn0Cl/i9ARFN8ggjxzENDW78gBHxledWHu8nrLM44Q1pZc8tOl1OnFolojd0G8jiUKMA8Omroc0cqjYPL5j3Sqrm1NziS2pfVYPAA1apiB/W8XmzlF2Z05+rUFyR4m2JAadxewAvPvdcumX1BfVV9B7UrP+yxjY5Fov7oCtiKxO4g7eNt/K6XVMxpEEaHwXF31huZnhx1H4KNTMaZMlrzYg+Jtwd5AHyWrpsaAfU5GH95WAIlu4nxt34cVTVpVnTMW/rbb4oRuZUwAA2pY6h4m7wRyvOor5+YUiZ7t0yTOobkl3zP7uiWCE/ALz5GX08LUn7PD7beO3FX/R6osdI83t/PofZCDMqf3H3mbtvMTw46RtHSFytmFN/1m1NyfrNG5c4jbaXuXPFJyy2HdzUi0Rb7beO3HofZfHCVDaAeP127c99kJ9IpkT3dSL/b56o9i93veVacVRcC4NeDJsC0C7i69upjlaNpQeljQay5GWtymsdm79R+alTyCs52mGh3IvaD6CURltXDjcVZuSe8vcREkW5iLg33Rj8ZRcAO7eYaGB2vxAAuIh3Ay836CISacJ6Grva3oopdjMSR9VgjeXiyrqdksSDAaHAbuDhAjeTKc4GlSGokvGtrgRqbs5uk/Z+6fKwt4RE8QcN4vFVJdJJD2i5LXE2bvLR5CQISlknfn8BOb+hnsT2Xr02y8AWn6wv5Ja7BviSCPNbZ2d020nMa0nUftXgWgAcgAlNcU6h4t8tj6IfVaf2CWPa5My9pE9F9SoSRNgnOZU6bKbg1u/E79FnTiDtKpxvvXAnIux8mhfmrabIYduqy/aTMTUcyeAcfcj8lZJKV5tZ4/tHzKOMMy9/IvJldLXwCOcol6rc5Rc5UKRHccc66sw+FdUNrAcTt+pVmEwOrxOs34n9E1p0+AG3BM1oU2Qw+EYzYSeZ3/RFCoq3UXckRRwLrkjZbtHcguLoNqDxCTwPEeqGwtQ0vA8+H7LuHkeSYdwZV5wQc0tIBnfyXbSO0wfTqHMFD1ciY64sRy/I2KC+jOpYkU2ugG7dVwRBsfURKdkaRuiB4YtOVtbBA0nmCR8JVukol8FRMQjQvQMuqelE4XLn1PqtMLdmn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99480">
            <a:off x="2726737" y="1330493"/>
            <a:ext cx="4754444" cy="2935869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pic>
        <p:nvPicPr>
          <p:cNvPr id="6150" name="Picture 6" descr="https://encrypted-tbn3.gstatic.com/images?q=tbn:ANd9GcRsW_G0rnBl84EP99xMF1Pt7HhGKTHGQ-z4HQ9q6ke3Nv2i0QR3qw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035485">
            <a:off x="2379236" y="2644573"/>
            <a:ext cx="2936455" cy="2936455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68" name="Picture 24" descr="http://www.blastr.com/sites/blastr/files/styles/blog_post_media/public/images/AsteroidKillsDinosaurs.jpg?itok=5ECxJ7Oi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86266">
            <a:off x="6917781" y="-27670"/>
            <a:ext cx="4457700" cy="2886076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70" name="Picture 26" descr="How dinosaurs died.. www.funnyjunk.com/funny_pictures/3101905/bulletproof+vest heres another nokia post, check it out if you want too!.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1" y="2679478"/>
            <a:ext cx="3219450" cy="4391026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76" name="Picture 32" descr="http://funnyanimalpictures.funnypicturesutopia.com/pics/15/Why-The-Dinosaurs-Went-Extinct-Funny-Caption-Picture-.jp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660852">
            <a:off x="7130608" y="1724082"/>
            <a:ext cx="4272432" cy="5340539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How-the-dinosaurs-died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150048" y="75922"/>
            <a:ext cx="2974776" cy="3118056"/>
          </a:xfrm>
          <a:prstGeom prst="rect">
            <a:avLst/>
          </a:prstGeom>
        </p:spPr>
      </p:pic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3099805" y="-742256"/>
            <a:ext cx="10516686" cy="3473353"/>
          </a:xfrm>
          <a:effectLst/>
        </p:spPr>
        <p:txBody>
          <a:bodyPr/>
          <a:lstStyle/>
          <a:p>
            <a:r>
              <a:rPr lang="en-US" sz="18000" dirty="0" smtClean="0">
                <a:ln w="25400">
                  <a:solidFill>
                    <a:schemeClr val="bg1"/>
                  </a:solidFill>
                </a:ln>
                <a:effectLst/>
              </a:rPr>
              <a:t>THE END</a:t>
            </a:r>
            <a:endParaRPr lang="en-US" sz="18000" dirty="0">
              <a:ln w="25400">
                <a:solidFill>
                  <a:schemeClr val="bg1"/>
                </a:solidFill>
              </a:ln>
              <a:effectLst/>
            </a:endParaRPr>
          </a:p>
        </p:txBody>
      </p:sp>
      <p:pic>
        <p:nvPicPr>
          <p:cNvPr id="6178" name="Picture 34" descr="http://upload.wikimedia.org/wikipedia/commons/8/8c/Chicxulub_impact_-_artist_impression.jp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094223">
            <a:off x="2861822" y="4062524"/>
            <a:ext cx="4295529" cy="3382729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324066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60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18"/>
                </p:tgtEl>
              </p:cMediaNode>
            </p:vide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Cenozoic Era - Overview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Three Periods: </a:t>
            </a:r>
          </a:p>
          <a:p>
            <a:pPr lvl="1"/>
            <a:r>
              <a:rPr lang="en-US" dirty="0" err="1" smtClean="0"/>
              <a:t>Paleogene</a:t>
            </a:r>
            <a:r>
              <a:rPr lang="en-US" dirty="0" smtClean="0"/>
              <a:t>, </a:t>
            </a:r>
            <a:r>
              <a:rPr lang="en-US" dirty="0" err="1" smtClean="0"/>
              <a:t>Neogene</a:t>
            </a:r>
            <a:r>
              <a:rPr lang="en-US" dirty="0" smtClean="0"/>
              <a:t>, and </a:t>
            </a:r>
            <a:r>
              <a:rPr lang="en-US" dirty="0" err="1" smtClean="0"/>
              <a:t>Quarternary</a:t>
            </a:r>
            <a:endParaRPr lang="en-US" dirty="0" smtClean="0"/>
          </a:p>
          <a:p>
            <a:r>
              <a:rPr lang="en-US" dirty="0"/>
              <a:t>Seven Epochs: </a:t>
            </a:r>
            <a:endParaRPr lang="en-US" dirty="0" smtClean="0"/>
          </a:p>
          <a:p>
            <a:pPr lvl="1"/>
            <a:r>
              <a:rPr lang="en-US" dirty="0" smtClean="0"/>
              <a:t>Paleocene, Eocene, Oligocene, Miocene, Pliocene, Pleistocene, Holocene</a:t>
            </a:r>
            <a:endParaRPr lang="en-US" dirty="0"/>
          </a:p>
          <a:p>
            <a:endParaRPr lang="en-US" dirty="0"/>
          </a:p>
        </p:txBody>
      </p:sp>
      <p:grpSp>
        <p:nvGrpSpPr>
          <p:cNvPr id="22" name="Group 21"/>
          <p:cNvGrpSpPr/>
          <p:nvPr/>
        </p:nvGrpSpPr>
        <p:grpSpPr>
          <a:xfrm>
            <a:off x="1630145" y="4047947"/>
            <a:ext cx="9548526" cy="2467153"/>
            <a:chOff x="1614905" y="4390847"/>
            <a:chExt cx="9548526" cy="2467153"/>
          </a:xfrm>
        </p:grpSpPr>
        <p:grpSp>
          <p:nvGrpSpPr>
            <p:cNvPr id="14" name="Group 13"/>
            <p:cNvGrpSpPr/>
            <p:nvPr/>
          </p:nvGrpSpPr>
          <p:grpSpPr>
            <a:xfrm>
              <a:off x="1614905" y="5387340"/>
              <a:ext cx="9548526" cy="1470660"/>
              <a:chOff x="1716505" y="2863516"/>
              <a:chExt cx="9548526" cy="1403684"/>
            </a:xfrm>
          </p:grpSpPr>
          <p:graphicFrame>
            <p:nvGraphicFramePr>
              <p:cNvPr id="12" name="Chart 11"/>
              <p:cNvGraphicFramePr/>
              <p:nvPr>
                <p:extLst>
                  <p:ext uri="{D42A27DB-BD31-4B8C-83A1-F6EECF244321}">
                    <p14:modId xmlns:p14="http://schemas.microsoft.com/office/powerpoint/2010/main" val="531503448"/>
                  </p:ext>
                </p:extLst>
              </p:nvPr>
            </p:nvGraphicFramePr>
            <p:xfrm>
              <a:off x="1716505" y="2863516"/>
              <a:ext cx="9548526" cy="1403684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3"/>
              </a:graphicData>
            </a:graphic>
          </p:graphicFrame>
          <p:sp>
            <p:nvSpPr>
              <p:cNvPr id="13" name="TextBox 12"/>
              <p:cNvSpPr txBox="1"/>
              <p:nvPr/>
            </p:nvSpPr>
            <p:spPr>
              <a:xfrm>
                <a:off x="7560493" y="3643313"/>
                <a:ext cx="1046375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 smtClean="0"/>
                  <a:t>-</a:t>
                </a:r>
                <a:r>
                  <a:rPr lang="en-US" sz="1197" dirty="0" smtClean="0"/>
                  <a:t>23.03</a:t>
                </a:r>
                <a:endParaRPr lang="en-US" sz="1197" dirty="0"/>
              </a:p>
            </p:txBody>
          </p:sp>
        </p:grpSp>
        <p:graphicFrame>
          <p:nvGraphicFramePr>
            <p:cNvPr id="21" name="Chart 20"/>
            <p:cNvGraphicFramePr/>
            <p:nvPr>
              <p:extLst>
                <p:ext uri="{D42A27DB-BD31-4B8C-83A1-F6EECF244321}">
                  <p14:modId xmlns:p14="http://schemas.microsoft.com/office/powerpoint/2010/main" val="3745212133"/>
                </p:ext>
              </p:extLst>
            </p:nvPr>
          </p:nvGraphicFramePr>
          <p:xfrm>
            <a:off x="1725696" y="4390847"/>
            <a:ext cx="9379079" cy="131064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</p:grpSp>
      <p:grpSp>
        <p:nvGrpSpPr>
          <p:cNvPr id="28" name="Group 27"/>
          <p:cNvGrpSpPr/>
          <p:nvPr/>
        </p:nvGrpSpPr>
        <p:grpSpPr>
          <a:xfrm>
            <a:off x="9888716" y="3099732"/>
            <a:ext cx="1649691" cy="1076342"/>
            <a:chOff x="9888716" y="3099732"/>
            <a:chExt cx="1649691" cy="1076342"/>
          </a:xfrm>
        </p:grpSpPr>
        <p:cxnSp>
          <p:nvCxnSpPr>
            <p:cNvPr id="26" name="Straight Arrow Connector 25"/>
            <p:cNvCxnSpPr/>
            <p:nvPr/>
          </p:nvCxnSpPr>
          <p:spPr>
            <a:xfrm>
              <a:off x="10454326" y="3469064"/>
              <a:ext cx="527901" cy="707010"/>
            </a:xfrm>
            <a:prstGeom prst="straightConnector1">
              <a:avLst/>
            </a:prstGeom>
            <a:ln w="34925">
              <a:solidFill>
                <a:schemeClr val="accent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TextBox 26"/>
            <p:cNvSpPr txBox="1"/>
            <p:nvPr/>
          </p:nvSpPr>
          <p:spPr>
            <a:xfrm>
              <a:off x="9888716" y="3099732"/>
              <a:ext cx="164969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 smtClean="0"/>
                <a:t>Holocene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0578899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Cenozoic Era	- Tectonic Overview</a:t>
            </a:r>
            <a:endParaRPr lang="en-US" dirty="0"/>
          </a:p>
        </p:txBody>
      </p:sp>
      <p:pic>
        <p:nvPicPr>
          <p:cNvPr id="6" name="mullerage.mov2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200025" y="1849828"/>
            <a:ext cx="5649911" cy="3430442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2700000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7" name="mullerage.mov1">
            <a:hlinkClick r:id="" action="ppaction://media"/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6296022" y="1849828"/>
            <a:ext cx="5638874" cy="3423602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2700000">
              <a:rot lat="300000" lon="1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sp>
        <p:nvSpPr>
          <p:cNvPr id="3" name="TextBox 2"/>
          <p:cNvSpPr txBox="1"/>
          <p:nvPr/>
        </p:nvSpPr>
        <p:spPr>
          <a:xfrm>
            <a:off x="7205783" y="6581001"/>
            <a:ext cx="472911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Source: http://geodynamics.usc.edu/~becker/visualizations/</a:t>
            </a:r>
          </a:p>
        </p:txBody>
      </p:sp>
    </p:spTree>
    <p:extLst>
      <p:ext uri="{BB962C8B-B14F-4D97-AF65-F5344CB8AC3E}">
        <p14:creationId xmlns:p14="http://schemas.microsoft.com/office/powerpoint/2010/main" val="24670214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90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9900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mute="1">
                <p:cTn id="9" repeatCount="indefinite" fill="remove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  <p:video>
              <p:cMediaNode vol="80000">
                <p:cTn id="10" repeatCount="indefinite" fill="remove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Paleogene</a:t>
            </a:r>
            <a:r>
              <a:rPr lang="en-US" dirty="0" smtClean="0"/>
              <a:t> Period – Overview</a:t>
            </a:r>
            <a:br>
              <a:rPr lang="en-US" dirty="0" smtClean="0"/>
            </a:br>
            <a:r>
              <a:rPr lang="en-US" dirty="0" smtClean="0"/>
              <a:t>	</a:t>
            </a:r>
            <a:r>
              <a:rPr lang="en-US" sz="3600" dirty="0" smtClean="0"/>
              <a:t>	66 Ma to 23.03 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Made up of Paleocene (66 Ma – 55.8 Ma) , Eocene (55.8 Ma – 33.9 Ma), and Oligocene (33.9 Ma – 23.03 Ma)</a:t>
            </a:r>
          </a:p>
          <a:p>
            <a:endParaRPr lang="en-US" dirty="0"/>
          </a:p>
          <a:p>
            <a:r>
              <a:rPr lang="en-US" dirty="0" smtClean="0"/>
              <a:t>Many of the continents were still moving to their current day positions.</a:t>
            </a:r>
          </a:p>
          <a:p>
            <a:endParaRPr lang="en-US" dirty="0"/>
          </a:p>
          <a:p>
            <a:r>
              <a:rPr lang="en-US" dirty="0" smtClean="0"/>
              <a:t>Climate drastically dropped from the hot and humid Mesozoic Era.</a:t>
            </a:r>
          </a:p>
          <a:p>
            <a:endParaRPr lang="en-US" dirty="0"/>
          </a:p>
          <a:p>
            <a:r>
              <a:rPr lang="en-US" dirty="0" smtClean="0"/>
              <a:t>Most notable because Mammals evolved from small species to large complex mammals.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845744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Paleogen</a:t>
            </a:r>
            <a:r>
              <a:rPr lang="en-US" dirty="0" err="1"/>
              <a:t>e</a:t>
            </a:r>
            <a:r>
              <a:rPr lang="en-US" dirty="0" smtClean="0"/>
              <a:t> – Tectonics</a:t>
            </a:r>
            <a:br>
              <a:rPr lang="en-US" dirty="0" smtClean="0"/>
            </a:br>
            <a:r>
              <a:rPr lang="en-US" sz="3600" dirty="0"/>
              <a:t>	</a:t>
            </a:r>
            <a:r>
              <a:rPr lang="en-US" sz="3600" dirty="0" smtClean="0"/>
              <a:t>	</a:t>
            </a:r>
            <a:r>
              <a:rPr lang="en-US" sz="2000" dirty="0" smtClean="0"/>
              <a:t>Continents Drift Closer to Modern Positions</a:t>
            </a:r>
            <a:endParaRPr lang="en-US" sz="2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03312" y="2052918"/>
            <a:ext cx="3808053" cy="4195481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dirty="0" smtClean="0"/>
          </a:p>
          <a:p>
            <a:r>
              <a:rPr lang="en-US" dirty="0" smtClean="0"/>
              <a:t>India started collision with Asia (Himalayas)</a:t>
            </a:r>
          </a:p>
          <a:p>
            <a:r>
              <a:rPr lang="en-US" dirty="0" smtClean="0"/>
              <a:t>South America and Australia breaking away from Antarctica</a:t>
            </a:r>
          </a:p>
          <a:p>
            <a:endParaRPr lang="en-US" dirty="0" smtClean="0"/>
          </a:p>
        </p:txBody>
      </p:sp>
      <p:pic>
        <p:nvPicPr>
          <p:cNvPr id="5" name="mullerage.mov1Paleogene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911364" y="1853248"/>
            <a:ext cx="6915605" cy="41987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97282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60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3435559" cy="1400530"/>
          </a:xfrm>
        </p:spPr>
        <p:txBody>
          <a:bodyPr/>
          <a:lstStyle/>
          <a:p>
            <a:r>
              <a:rPr lang="en-US" dirty="0" err="1" smtClean="0"/>
              <a:t>Paleogene</a:t>
            </a:r>
            <a:r>
              <a:rPr lang="en-US" dirty="0" smtClean="0"/>
              <a:t> - Climate</a:t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46110" y="2052918"/>
            <a:ext cx="3435559" cy="4195481"/>
          </a:xfrm>
        </p:spPr>
        <p:txBody>
          <a:bodyPr>
            <a:normAutofit/>
          </a:bodyPr>
          <a:lstStyle/>
          <a:p>
            <a:r>
              <a:rPr lang="en-US" dirty="0" smtClean="0"/>
              <a:t>Paleocene-Eocene Thermal Maximum</a:t>
            </a:r>
          </a:p>
          <a:p>
            <a:endParaRPr lang="en-US" dirty="0"/>
          </a:p>
          <a:p>
            <a:r>
              <a:rPr lang="en-US" dirty="0" smtClean="0"/>
              <a:t>CO2 and temperatures drastically drop throughout the Eocene and Oligocene</a:t>
            </a:r>
          </a:p>
          <a:p>
            <a:endParaRPr lang="en-US" dirty="0"/>
          </a:p>
          <a:p>
            <a:r>
              <a:rPr lang="en-US" dirty="0" smtClean="0"/>
              <a:t>Earth changes from a “Greenhouse Earth” to an “Icehouse Earth”</a:t>
            </a:r>
            <a:endParaRPr lang="en-US" dirty="0"/>
          </a:p>
        </p:txBody>
      </p:sp>
      <p:pic>
        <p:nvPicPr>
          <p:cNvPr id="1026" name="Picture 2" descr="http://www.nature.com/ngeo/journal/v4/n7/images_article/ngeo1186-f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81669" y="103961"/>
            <a:ext cx="7792277" cy="63532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5393635" y="6457231"/>
            <a:ext cx="648031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Source: http</a:t>
            </a:r>
            <a:r>
              <a:rPr lang="en-US" sz="1200" dirty="0"/>
              <a:t>://www.nature.com/ngeo/journal/v4/n7/images_article/ngeo1186-f1.jpg</a:t>
            </a:r>
          </a:p>
        </p:txBody>
      </p:sp>
    </p:spTree>
    <p:extLst>
      <p:ext uri="{BB962C8B-B14F-4D97-AF65-F5344CB8AC3E}">
        <p14:creationId xmlns:p14="http://schemas.microsoft.com/office/powerpoint/2010/main" val="24417835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29835" y="2863180"/>
            <a:ext cx="6096000" cy="376237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Paleogene</a:t>
            </a:r>
            <a:r>
              <a:rPr lang="en-US" dirty="0" smtClean="0"/>
              <a:t> – Flora &amp; Fauna</a:t>
            </a:r>
            <a:br>
              <a:rPr lang="en-US" dirty="0" smtClean="0"/>
            </a:br>
            <a:r>
              <a:rPr lang="en-US" dirty="0"/>
              <a:t>	</a:t>
            </a:r>
            <a:r>
              <a:rPr lang="en-US" dirty="0" smtClean="0"/>
              <a:t>	The Rise of The Mammals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46111" y="2144684"/>
            <a:ext cx="5671562" cy="4053838"/>
          </a:xfrm>
        </p:spPr>
        <p:txBody>
          <a:bodyPr>
            <a:normAutofit/>
          </a:bodyPr>
          <a:lstStyle/>
          <a:p>
            <a:r>
              <a:rPr lang="en-US" dirty="0" smtClean="0"/>
              <a:t>Mammals become dominant species, due to the </a:t>
            </a:r>
            <a:r>
              <a:rPr lang="en-US" dirty="0"/>
              <a:t>L</a:t>
            </a:r>
            <a:r>
              <a:rPr lang="en-US" dirty="0" smtClean="0"/>
              <a:t>ate </a:t>
            </a:r>
            <a:r>
              <a:rPr lang="en-US" dirty="0"/>
              <a:t>C</a:t>
            </a:r>
            <a:r>
              <a:rPr lang="en-US" dirty="0" smtClean="0"/>
              <a:t>retaceous extinction.</a:t>
            </a:r>
          </a:p>
          <a:p>
            <a:r>
              <a:rPr lang="en-US" dirty="0" smtClean="0"/>
              <a:t>Plants similar to plants on earth today.</a:t>
            </a:r>
          </a:p>
          <a:p>
            <a:r>
              <a:rPr lang="en-US" dirty="0" smtClean="0"/>
              <a:t>Most main groups of mammals present by Eocene Epoch.</a:t>
            </a:r>
          </a:p>
          <a:p>
            <a:r>
              <a:rPr lang="en-US" dirty="0" smtClean="0"/>
              <a:t>Some of Major Species : To Name a few</a:t>
            </a:r>
          </a:p>
          <a:p>
            <a:pPr lvl="1"/>
            <a:r>
              <a:rPr lang="en-US" dirty="0" smtClean="0"/>
              <a:t>Palm trees, resurgence of ferns, horses, deer, pigs, rhinos, bats, elephants, first primates, penguins, snakes, whales… </a:t>
            </a:r>
          </a:p>
          <a:p>
            <a:endParaRPr lang="en-US" dirty="0" smtClean="0"/>
          </a:p>
          <a:p>
            <a:endParaRPr lang="en-US" dirty="0" smtClean="0"/>
          </a:p>
          <a:p>
            <a:pPr marL="0" indent="0">
              <a:buNone/>
            </a:pPr>
            <a:endParaRPr lang="en-US" dirty="0" smtClean="0"/>
          </a:p>
          <a:p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2085" y="751191"/>
            <a:ext cx="3333750" cy="249555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7553531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Neogene</a:t>
            </a:r>
            <a:r>
              <a:rPr lang="en-US" dirty="0" smtClean="0"/>
              <a:t> Period – </a:t>
            </a:r>
            <a:r>
              <a:rPr lang="en-US" dirty="0" smtClean="0"/>
              <a:t>Tectonics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       </a:t>
            </a:r>
            <a:r>
              <a:rPr lang="en-US" sz="3600" dirty="0" smtClean="0"/>
              <a:t>23.03 Ma to 2.6 Ma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03313" y="2052918"/>
            <a:ext cx="4051783" cy="4195481"/>
          </a:xfrm>
        </p:spPr>
        <p:txBody>
          <a:bodyPr>
            <a:normAutofit fontScale="85000" lnSpcReduction="10000"/>
          </a:bodyPr>
          <a:lstStyle/>
          <a:p>
            <a:r>
              <a:rPr lang="en-US" dirty="0" smtClean="0"/>
              <a:t>Made up of Miocene, Pliocene</a:t>
            </a:r>
          </a:p>
          <a:p>
            <a:r>
              <a:rPr lang="en-US" dirty="0" smtClean="0"/>
              <a:t>Miocene – 23.03 Ma to 5.332 Ma</a:t>
            </a:r>
          </a:p>
          <a:p>
            <a:pPr lvl="1"/>
            <a:r>
              <a:rPr lang="en-US" dirty="0" smtClean="0"/>
              <a:t>Arctic becomes covered with ice</a:t>
            </a:r>
          </a:p>
          <a:p>
            <a:pPr lvl="1"/>
            <a:r>
              <a:rPr lang="en-US" dirty="0" smtClean="0"/>
              <a:t>Africa is pushing into Europe-forms the Alps</a:t>
            </a:r>
          </a:p>
          <a:p>
            <a:pPr lvl="1"/>
            <a:r>
              <a:rPr lang="en-US" dirty="0" smtClean="0"/>
              <a:t>India collides with Eurasia causing Himalayan mountains</a:t>
            </a:r>
          </a:p>
          <a:p>
            <a:r>
              <a:rPr lang="en-US" dirty="0" smtClean="0"/>
              <a:t>Pliocene – 5.332 Ma to 2.6 Ma</a:t>
            </a:r>
          </a:p>
          <a:p>
            <a:pPr lvl="1"/>
            <a:r>
              <a:rPr lang="en-US" dirty="0" smtClean="0"/>
              <a:t>The geography of the earth similar to today</a:t>
            </a:r>
          </a:p>
          <a:p>
            <a:pPr lvl="1"/>
            <a:r>
              <a:rPr lang="en-US" dirty="0" smtClean="0"/>
              <a:t>North and South America join at Panama</a:t>
            </a:r>
          </a:p>
          <a:p>
            <a:pPr lvl="1"/>
            <a:r>
              <a:rPr lang="en-US" dirty="0" smtClean="0"/>
              <a:t>Africa Closes off the Mediterranean Sea</a:t>
            </a:r>
          </a:p>
          <a:p>
            <a:endParaRPr lang="en-US" dirty="0"/>
          </a:p>
        </p:txBody>
      </p:sp>
      <p:pic>
        <p:nvPicPr>
          <p:cNvPr id="5" name="mullerageNeogene.mov2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155095" y="1853247"/>
            <a:ext cx="6660655" cy="40439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40389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15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Neogene</a:t>
            </a:r>
            <a:r>
              <a:rPr lang="en-US" dirty="0"/>
              <a:t> - </a:t>
            </a:r>
            <a:r>
              <a:rPr lang="en-US" dirty="0" smtClean="0"/>
              <a:t>Climate</a:t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0818" y="2052918"/>
            <a:ext cx="2912026" cy="4195481"/>
          </a:xfrm>
        </p:spPr>
        <p:txBody>
          <a:bodyPr>
            <a:normAutofit/>
          </a:bodyPr>
          <a:lstStyle/>
          <a:p>
            <a:r>
              <a:rPr lang="en-US" dirty="0" smtClean="0"/>
              <a:t>Isthmus of Panama forms bridging North America and South America</a:t>
            </a:r>
          </a:p>
          <a:p>
            <a:r>
              <a:rPr lang="en-US" dirty="0" smtClean="0"/>
              <a:t>Global cooling reduced forests and increased grasslands</a:t>
            </a:r>
            <a:endParaRPr lang="en-US" dirty="0"/>
          </a:p>
          <a:p>
            <a:r>
              <a:rPr lang="en-US" dirty="0" smtClean="0"/>
              <a:t>Climate becomes seasonal</a:t>
            </a:r>
          </a:p>
          <a:p>
            <a:r>
              <a:rPr lang="en-US" dirty="0" smtClean="0"/>
              <a:t>High frequency, high amplitude</a:t>
            </a:r>
            <a:endParaRPr lang="en-US" dirty="0"/>
          </a:p>
        </p:txBody>
      </p:sp>
      <p:pic>
        <p:nvPicPr>
          <p:cNvPr id="2052" name="Picture 4" descr="http://upload.wikimedia.org/wikipedia/commons/2/2a/Pliocene_benthic_carbonate_18O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22843" y="1507093"/>
            <a:ext cx="8572500" cy="5048250"/>
          </a:xfrm>
          <a:prstGeom prst="rect">
            <a:avLst/>
          </a:prstGeom>
          <a:solidFill>
            <a:schemeClr val="tx1"/>
          </a:solidFill>
        </p:spPr>
      </p:pic>
      <p:cxnSp>
        <p:nvCxnSpPr>
          <p:cNvPr id="5" name="Straight Arrow Connector 4"/>
          <p:cNvCxnSpPr/>
          <p:nvPr/>
        </p:nvCxnSpPr>
        <p:spPr>
          <a:xfrm>
            <a:off x="8256104" y="1298713"/>
            <a:ext cx="304800" cy="1298713"/>
          </a:xfrm>
          <a:prstGeom prst="straightConnector1">
            <a:avLst/>
          </a:prstGeom>
          <a:ln w="508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7295321" y="861501"/>
            <a:ext cx="22263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Panama Closure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951283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on">
  <a:themeElements>
    <a:clrScheme name="Ion">
      <a:dk1>
        <a:sysClr val="windowText" lastClr="000000"/>
      </a:dk1>
      <a:lt1>
        <a:sysClr val="window" lastClr="FFFFFF"/>
      </a:lt1>
      <a:dk2>
        <a:srgbClr val="1E5155"/>
      </a:dk2>
      <a:lt2>
        <a:srgbClr val="EBEBEB"/>
      </a:lt2>
      <a:accent1>
        <a:srgbClr val="B01513"/>
      </a:accent1>
      <a:accent2>
        <a:srgbClr val="EA6312"/>
      </a:accent2>
      <a:accent3>
        <a:srgbClr val="E6B729"/>
      </a:accent3>
      <a:accent4>
        <a:srgbClr val="6AAC90"/>
      </a:accent4>
      <a:accent5>
        <a:srgbClr val="54849A"/>
      </a:accent5>
      <a:accent6>
        <a:srgbClr val="9E5E9B"/>
      </a:accent6>
      <a:hlink>
        <a:srgbClr val="58C1BA"/>
      </a:hlink>
      <a:folHlink>
        <a:srgbClr val="9DFFCB"/>
      </a:folHlink>
    </a:clrScheme>
    <a:fontScheme name="Ion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on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hueMod val="88000"/>
                <a:satMod val="130000"/>
                <a:lumMod val="124000"/>
              </a:schemeClr>
            </a:gs>
            <a:gs pos="100000">
              <a:schemeClr val="phClr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108000"/>
                <a:satMod val="164000"/>
                <a:lumMod val="74000"/>
              </a:schemeClr>
              <a:schemeClr val="phClr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" id="{B8441ADB-2E43-4AF7-B97A-BD870242C6A8}" vid="{292E63A9-BB86-4E3D-B92A-7223C6510D2E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801</TotalTime>
  <Words>545</Words>
  <Application>Microsoft Office PowerPoint</Application>
  <PresentationFormat>Widescreen</PresentationFormat>
  <Paragraphs>90</Paragraphs>
  <Slides>16</Slides>
  <Notes>1</Notes>
  <HiddenSlides>0</HiddenSlides>
  <MMClips>5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1" baseType="lpstr">
      <vt:lpstr>Arial</vt:lpstr>
      <vt:lpstr>Calibri</vt:lpstr>
      <vt:lpstr>Century Gothic</vt:lpstr>
      <vt:lpstr>Wingdings 3</vt:lpstr>
      <vt:lpstr>Ion</vt:lpstr>
      <vt:lpstr>Cenozoic Era  “New Life”</vt:lpstr>
      <vt:lpstr>Cenozoic Era - Overview</vt:lpstr>
      <vt:lpstr>Cenozoic Era - Tectonic Overview</vt:lpstr>
      <vt:lpstr>Paleogene Period – Overview   66 Ma to 23.03 Ma</vt:lpstr>
      <vt:lpstr>Paleogene – Tectonics   Continents Drift Closer to Modern Positions</vt:lpstr>
      <vt:lpstr>Paleogene - Climate </vt:lpstr>
      <vt:lpstr>Paleogene – Flora &amp; Fauna   The Rise of The Mammals</vt:lpstr>
      <vt:lpstr>Neogene Period – Tectonics        23.03 Ma to 2.6 Ma</vt:lpstr>
      <vt:lpstr>Neogene - Climate </vt:lpstr>
      <vt:lpstr>Neogene – Flora &amp; Fauna</vt:lpstr>
      <vt:lpstr>Quaternary Period – Overview </vt:lpstr>
      <vt:lpstr>Quaternary - Geology</vt:lpstr>
      <vt:lpstr>Quaternary - Climate </vt:lpstr>
      <vt:lpstr>Quaternary – Flora &amp; Fauna “Age of Humans”</vt:lpstr>
      <vt:lpstr>Works Cited</vt:lpstr>
      <vt:lpstr>THE END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Cenozoic Era</dc:title>
  <dc:creator>Michael Salsman</dc:creator>
  <cp:lastModifiedBy>Michael Salsman</cp:lastModifiedBy>
  <cp:revision>65</cp:revision>
  <dcterms:created xsi:type="dcterms:W3CDTF">2014-04-27T23:00:04Z</dcterms:created>
  <dcterms:modified xsi:type="dcterms:W3CDTF">2014-04-29T05:36:05Z</dcterms:modified>
</cp:coreProperties>
</file>