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6"/>
  </p:notesMasterIdLst>
  <p:handoutMasterIdLst>
    <p:handoutMasterId r:id="rId27"/>
  </p:handoutMasterIdLst>
  <p:sldIdLst>
    <p:sldId id="258" r:id="rId3"/>
    <p:sldId id="260" r:id="rId4"/>
    <p:sldId id="270" r:id="rId5"/>
    <p:sldId id="277" r:id="rId6"/>
    <p:sldId id="286" r:id="rId7"/>
    <p:sldId id="285" r:id="rId8"/>
    <p:sldId id="284" r:id="rId9"/>
    <p:sldId id="275" r:id="rId10"/>
    <p:sldId id="280" r:id="rId11"/>
    <p:sldId id="276" r:id="rId12"/>
    <p:sldId id="278" r:id="rId13"/>
    <p:sldId id="279" r:id="rId14"/>
    <p:sldId id="271" r:id="rId15"/>
    <p:sldId id="261" r:id="rId16"/>
    <p:sldId id="281" r:id="rId17"/>
    <p:sldId id="283" r:id="rId18"/>
    <p:sldId id="266" r:id="rId19"/>
    <p:sldId id="267" r:id="rId20"/>
    <p:sldId id="288" r:id="rId21"/>
    <p:sldId id="263" r:id="rId22"/>
    <p:sldId id="262" r:id="rId23"/>
    <p:sldId id="272" r:id="rId24"/>
    <p:sldId id="2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0000"/>
    <a:srgbClr val="465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86047" autoAdjust="0"/>
  </p:normalViewPr>
  <p:slideViewPr>
    <p:cSldViewPr snapToGrid="0">
      <p:cViewPr varScale="1">
        <p:scale>
          <a:sx n="75" d="100"/>
          <a:sy n="75" d="100"/>
        </p:scale>
        <p:origin x="1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22211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820497047244092E-2"/>
          <c:y val="0.12921092955149302"/>
          <c:w val="0.91399200295275596"/>
          <c:h val="0.7276625413593417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人口 （萬）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工作表1!$A$2:$A$14</c:f>
              <c:strCache>
                <c:ptCount val="12"/>
                <c:pt idx="0">
                  <c:v>陝西</c:v>
                </c:pt>
                <c:pt idx="1">
                  <c:v>西安</c:v>
                </c:pt>
                <c:pt idx="2">
                  <c:v>寶雞</c:v>
                </c:pt>
                <c:pt idx="3">
                  <c:v>咸陽</c:v>
                </c:pt>
                <c:pt idx="4">
                  <c:v>銅川</c:v>
                </c:pt>
                <c:pt idx="5">
                  <c:v>渭南</c:v>
                </c:pt>
                <c:pt idx="6">
                  <c:v>延安</c:v>
                </c:pt>
                <c:pt idx="7">
                  <c:v>榆林</c:v>
                </c:pt>
                <c:pt idx="8">
                  <c:v>漢中</c:v>
                </c:pt>
                <c:pt idx="9">
                  <c:v>安康</c:v>
                </c:pt>
                <c:pt idx="10">
                  <c:v>商洛</c:v>
                </c:pt>
                <c:pt idx="11">
                  <c:v>楊凌示範區</c:v>
                </c:pt>
              </c:strCache>
            </c:strRef>
          </c:cat>
          <c:val>
            <c:numRef>
              <c:f>工作表1!$B$3:$B$12</c:f>
              <c:numCache>
                <c:formatCode>General</c:formatCode>
                <c:ptCount val="10"/>
                <c:pt idx="0">
                  <c:v>846.78</c:v>
                </c:pt>
                <c:pt idx="1">
                  <c:v>371.67</c:v>
                </c:pt>
                <c:pt idx="2">
                  <c:v>489.48</c:v>
                </c:pt>
                <c:pt idx="3">
                  <c:v>83.44</c:v>
                </c:pt>
                <c:pt idx="4">
                  <c:v>528.61</c:v>
                </c:pt>
                <c:pt idx="5">
                  <c:v>218.7</c:v>
                </c:pt>
                <c:pt idx="6">
                  <c:v>335.14</c:v>
                </c:pt>
                <c:pt idx="7">
                  <c:v>341.62</c:v>
                </c:pt>
                <c:pt idx="8">
                  <c:v>310.99</c:v>
                </c:pt>
                <c:pt idx="9">
                  <c:v>234.17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6"/>
        <c:overlap val="-58"/>
        <c:axId val="206529416"/>
        <c:axId val="206529808"/>
      </c:barChart>
      <c:catAx>
        <c:axId val="206529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none" spc="0" baseline="0">
                <a:ln w="0"/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6529808"/>
        <c:crosses val="autoZero"/>
        <c:auto val="1"/>
        <c:lblAlgn val="ctr"/>
        <c:lblOffset val="100"/>
        <c:noMultiLvlLbl val="0"/>
      </c:catAx>
      <c:valAx>
        <c:axId val="206529808"/>
        <c:scaling>
          <c:orientation val="minMax"/>
          <c:max val="1000"/>
        </c:scaling>
        <c:delete val="0"/>
        <c:axPos val="b"/>
        <c:majorGridlines>
          <c:spPr>
            <a:ln w="9525" cap="flat" cmpd="sng" algn="ctr">
              <a:gradFill>
                <a:gsLst>
                  <a:gs pos="99000">
                    <a:schemeClr val="tx1">
                      <a:lumMod val="25000"/>
                      <a:lumOff val="75000"/>
                    </a:schemeClr>
                  </a:gs>
                  <a:gs pos="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6529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C19AD2-B58F-4748-9AFA-1E64181AE5FC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TW" altLang="en-US"/>
        </a:p>
      </dgm:t>
    </dgm:pt>
    <dgm:pt modelId="{A3EEDA7D-3F84-42CD-9B98-32670034F1DC}">
      <dgm:prSet phldrT="[文字]"/>
      <dgm:spPr/>
      <dgm:t>
        <a:bodyPr/>
        <a:lstStyle/>
        <a:p>
          <a:r>
            <a:rPr lang="zh-TW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黃河流域</a:t>
          </a:r>
          <a:endParaRPr lang="zh-TW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FB01524C-C684-493A-8681-8F29F2A4047C}" type="parTrans" cxnId="{C464CB61-678C-4FBB-99EF-86DBB20CA5A1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97CBBBF7-17DB-4858-8ACF-9747019E1171}" type="sibTrans" cxnId="{C464CB61-678C-4FBB-99EF-86DBB20CA5A1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B3307E24-BC62-4181-B2A2-036604243F0A}">
      <dgm:prSet phldrT="[文字]"/>
      <dgm:spPr/>
      <dgm:t>
        <a:bodyPr/>
        <a:lstStyle/>
        <a:p>
          <a:r>
            <a:rPr lang="zh-TW" altLang="en-US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渭河</a:t>
          </a:r>
          <a:endParaRPr lang="zh-TW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FA137851-C6C2-4E4F-A7E6-EA1BBDE42D98}" type="parTrans" cxnId="{1D84DD1F-865A-45CE-9543-32B64A5853F6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F2A3C0E6-D9EF-4A92-BA79-E7512CFB0D4D}" type="sibTrans" cxnId="{1D84DD1F-865A-45CE-9543-32B64A5853F6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6F9D827F-FDB1-4D9F-A0D1-AC6322B80EF5}">
      <dgm:prSet phldrT="[文字]"/>
      <dgm:spPr/>
      <dgm:t>
        <a:bodyPr/>
        <a:lstStyle/>
        <a:p>
          <a:r>
            <a:rPr lang="zh-TW" altLang="en-US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定河、延河、洛河、涇河</a:t>
          </a:r>
          <a:endParaRPr lang="zh-TW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E5A5C985-3CC3-4B42-AE25-AA2BBCC34E62}" type="parTrans" cxnId="{CB96BE9D-6391-4FE9-8F6D-C99F334A9AF7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FB4F488C-AF38-4E05-A27A-A93C985178F2}" type="sibTrans" cxnId="{CB96BE9D-6391-4FE9-8F6D-C99F334A9AF7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513D966F-FD1E-4A9A-B7A8-B4975F7E431B}">
      <dgm:prSet phldrT="[文字]"/>
      <dgm:spPr/>
      <dgm:t>
        <a:bodyPr/>
        <a:lstStyle/>
        <a:p>
          <a:r>
            <a:rPr lang="zh-TW" altLang="en-US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長江流域</a:t>
          </a:r>
          <a:endParaRPr lang="zh-TW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A44BD3C2-F55A-4C2A-A96F-D36AFDBD918F}" type="parTrans" cxnId="{6A56FAB6-0E13-48D1-B1D0-41BEBF70140D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E77F3E59-A839-44DC-86C5-DC6A5A68DC03}" type="sibTrans" cxnId="{6A56FAB6-0E13-48D1-B1D0-41BEBF70140D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66510765-1ED8-4BD3-9945-03FAB6DC2C2F}">
      <dgm:prSet phldrT="[文字]"/>
      <dgm:spPr/>
      <dgm:t>
        <a:bodyPr/>
        <a:lstStyle/>
        <a:p>
          <a:r>
            <a:rPr lang="zh-TW" altLang="en-US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漢江、嘉陵江</a:t>
          </a:r>
          <a:endParaRPr lang="zh-TW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42E27992-AC44-466D-8137-FC073F6C2454}" type="parTrans" cxnId="{6B803799-02B9-43DB-AE40-213A2E8E44F9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4C19AA59-9159-4339-A73D-CEDEC2898F46}" type="sibTrans" cxnId="{6B803799-02B9-43DB-AE40-213A2E8E44F9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CAAB8D16-4253-478F-AEEA-FD6E46D9F04A}">
      <dgm:prSet phldrT="[文字]"/>
      <dgm:spPr/>
      <dgm:t>
        <a:bodyPr/>
        <a:lstStyle/>
        <a:p>
          <a:r>
            <a:rPr lang="zh-TW" altLang="en-US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流丹江、旬河、牧馬河</a:t>
          </a:r>
          <a:endParaRPr lang="zh-TW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2B0A13E3-58AE-483B-85CF-AC758ECFB295}" type="parTrans" cxnId="{E8844DE4-5D29-4925-A3AA-EC7C618B4AD6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70AE26D7-631A-408A-B9B9-1E453CC3EFC8}" type="sibTrans" cxnId="{E8844DE4-5D29-4925-A3AA-EC7C618B4AD6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gm:t>
    </dgm:pt>
    <dgm:pt modelId="{FD37DB6E-7EC0-4727-BEB2-EAB46915BB5B}" type="pres">
      <dgm:prSet presAssocID="{7AC19AD2-B58F-4748-9AFA-1E64181AE5FC}" presName="Name0" presStyleCnt="0">
        <dgm:presLayoutVars>
          <dgm:dir/>
          <dgm:animLvl val="lvl"/>
          <dgm:resizeHandles val="exact"/>
        </dgm:presLayoutVars>
      </dgm:prSet>
      <dgm:spPr/>
    </dgm:pt>
    <dgm:pt modelId="{737FF2F7-3542-45C0-BE47-2E388A5B145A}" type="pres">
      <dgm:prSet presAssocID="{A3EEDA7D-3F84-42CD-9B98-32670034F1DC}" presName="composite" presStyleCnt="0"/>
      <dgm:spPr/>
    </dgm:pt>
    <dgm:pt modelId="{D2209CBE-0892-44A9-A9AF-B922D02B4C2E}" type="pres">
      <dgm:prSet presAssocID="{A3EEDA7D-3F84-42CD-9B98-32670034F1D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46F1F8DB-08E5-470F-81F6-805C9CF957AA}" type="pres">
      <dgm:prSet presAssocID="{A3EEDA7D-3F84-42CD-9B98-32670034F1DC}" presName="desTx" presStyleLbl="alignAccFollowNode1" presStyleIdx="0" presStyleCnt="2">
        <dgm:presLayoutVars>
          <dgm:bulletEnabled val="1"/>
        </dgm:presLayoutVars>
      </dgm:prSet>
      <dgm:spPr/>
    </dgm:pt>
    <dgm:pt modelId="{5FC72401-F440-4B08-8FE2-F2BDF7C3AD97}" type="pres">
      <dgm:prSet presAssocID="{97CBBBF7-17DB-4858-8ACF-9747019E1171}" presName="space" presStyleCnt="0"/>
      <dgm:spPr/>
    </dgm:pt>
    <dgm:pt modelId="{42D6C7E4-6A4E-4395-9973-96D94C047DAA}" type="pres">
      <dgm:prSet presAssocID="{513D966F-FD1E-4A9A-B7A8-B4975F7E431B}" presName="composite" presStyleCnt="0"/>
      <dgm:spPr/>
    </dgm:pt>
    <dgm:pt modelId="{47E1121B-EC66-47F0-8D06-8493EF492811}" type="pres">
      <dgm:prSet presAssocID="{513D966F-FD1E-4A9A-B7A8-B4975F7E431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E11DFA7C-22A7-44B4-B558-A62EEBCB684A}" type="pres">
      <dgm:prSet presAssocID="{513D966F-FD1E-4A9A-B7A8-B4975F7E431B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6B803799-02B9-43DB-AE40-213A2E8E44F9}" srcId="{513D966F-FD1E-4A9A-B7A8-B4975F7E431B}" destId="{66510765-1ED8-4BD3-9945-03FAB6DC2C2F}" srcOrd="0" destOrd="0" parTransId="{42E27992-AC44-466D-8137-FC073F6C2454}" sibTransId="{4C19AA59-9159-4339-A73D-CEDEC2898F46}"/>
    <dgm:cxn modelId="{CB96BE9D-6391-4FE9-8F6D-C99F334A9AF7}" srcId="{A3EEDA7D-3F84-42CD-9B98-32670034F1DC}" destId="{6F9D827F-FDB1-4D9F-A0D1-AC6322B80EF5}" srcOrd="1" destOrd="0" parTransId="{E5A5C985-3CC3-4B42-AE25-AA2BBCC34E62}" sibTransId="{FB4F488C-AF38-4E05-A27A-A93C985178F2}"/>
    <dgm:cxn modelId="{90A78196-5439-4437-97DA-7CD429FA3097}" type="presOf" srcId="{B3307E24-BC62-4181-B2A2-036604243F0A}" destId="{46F1F8DB-08E5-470F-81F6-805C9CF957AA}" srcOrd="0" destOrd="0" presId="urn:microsoft.com/office/officeart/2005/8/layout/hList1"/>
    <dgm:cxn modelId="{1D84DD1F-865A-45CE-9543-32B64A5853F6}" srcId="{A3EEDA7D-3F84-42CD-9B98-32670034F1DC}" destId="{B3307E24-BC62-4181-B2A2-036604243F0A}" srcOrd="0" destOrd="0" parTransId="{FA137851-C6C2-4E4F-A7E6-EA1BBDE42D98}" sibTransId="{F2A3C0E6-D9EF-4A92-BA79-E7512CFB0D4D}"/>
    <dgm:cxn modelId="{2ED39E77-1C06-49E6-ADDD-FC7CA9B5B686}" type="presOf" srcId="{66510765-1ED8-4BD3-9945-03FAB6DC2C2F}" destId="{E11DFA7C-22A7-44B4-B558-A62EEBCB684A}" srcOrd="0" destOrd="0" presId="urn:microsoft.com/office/officeart/2005/8/layout/hList1"/>
    <dgm:cxn modelId="{A9B43724-FC62-4E53-A206-7FF710A24ADD}" type="presOf" srcId="{513D966F-FD1E-4A9A-B7A8-B4975F7E431B}" destId="{47E1121B-EC66-47F0-8D06-8493EF492811}" srcOrd="0" destOrd="0" presId="urn:microsoft.com/office/officeart/2005/8/layout/hList1"/>
    <dgm:cxn modelId="{0906C323-4265-4AB3-B1CB-5CA4A0F38165}" type="presOf" srcId="{7AC19AD2-B58F-4748-9AFA-1E64181AE5FC}" destId="{FD37DB6E-7EC0-4727-BEB2-EAB46915BB5B}" srcOrd="0" destOrd="0" presId="urn:microsoft.com/office/officeart/2005/8/layout/hList1"/>
    <dgm:cxn modelId="{C464CB61-678C-4FBB-99EF-86DBB20CA5A1}" srcId="{7AC19AD2-B58F-4748-9AFA-1E64181AE5FC}" destId="{A3EEDA7D-3F84-42CD-9B98-32670034F1DC}" srcOrd="0" destOrd="0" parTransId="{FB01524C-C684-493A-8681-8F29F2A4047C}" sibTransId="{97CBBBF7-17DB-4858-8ACF-9747019E1171}"/>
    <dgm:cxn modelId="{919C7C58-8135-48DF-8372-3BD7296ADE3B}" type="presOf" srcId="{CAAB8D16-4253-478F-AEEA-FD6E46D9F04A}" destId="{E11DFA7C-22A7-44B4-B558-A62EEBCB684A}" srcOrd="0" destOrd="1" presId="urn:microsoft.com/office/officeart/2005/8/layout/hList1"/>
    <dgm:cxn modelId="{E8844DE4-5D29-4925-A3AA-EC7C618B4AD6}" srcId="{513D966F-FD1E-4A9A-B7A8-B4975F7E431B}" destId="{CAAB8D16-4253-478F-AEEA-FD6E46D9F04A}" srcOrd="1" destOrd="0" parTransId="{2B0A13E3-58AE-483B-85CF-AC758ECFB295}" sibTransId="{70AE26D7-631A-408A-B9B9-1E453CC3EFC8}"/>
    <dgm:cxn modelId="{6A56FAB6-0E13-48D1-B1D0-41BEBF70140D}" srcId="{7AC19AD2-B58F-4748-9AFA-1E64181AE5FC}" destId="{513D966F-FD1E-4A9A-B7A8-B4975F7E431B}" srcOrd="1" destOrd="0" parTransId="{A44BD3C2-F55A-4C2A-A96F-D36AFDBD918F}" sibTransId="{E77F3E59-A839-44DC-86C5-DC6A5A68DC03}"/>
    <dgm:cxn modelId="{D5CB9F5A-16FE-4856-BBD8-D7879F809612}" type="presOf" srcId="{6F9D827F-FDB1-4D9F-A0D1-AC6322B80EF5}" destId="{46F1F8DB-08E5-470F-81F6-805C9CF957AA}" srcOrd="0" destOrd="1" presId="urn:microsoft.com/office/officeart/2005/8/layout/hList1"/>
    <dgm:cxn modelId="{A3628BC7-680B-45B6-B021-D8B55FCAC6B6}" type="presOf" srcId="{A3EEDA7D-3F84-42CD-9B98-32670034F1DC}" destId="{D2209CBE-0892-44A9-A9AF-B922D02B4C2E}" srcOrd="0" destOrd="0" presId="urn:microsoft.com/office/officeart/2005/8/layout/hList1"/>
    <dgm:cxn modelId="{BAEF124B-5827-46B2-8056-1BEB53AD343B}" type="presParOf" srcId="{FD37DB6E-7EC0-4727-BEB2-EAB46915BB5B}" destId="{737FF2F7-3542-45C0-BE47-2E388A5B145A}" srcOrd="0" destOrd="0" presId="urn:microsoft.com/office/officeart/2005/8/layout/hList1"/>
    <dgm:cxn modelId="{4F876829-41B7-497A-A34E-8F4896BDB934}" type="presParOf" srcId="{737FF2F7-3542-45C0-BE47-2E388A5B145A}" destId="{D2209CBE-0892-44A9-A9AF-B922D02B4C2E}" srcOrd="0" destOrd="0" presId="urn:microsoft.com/office/officeart/2005/8/layout/hList1"/>
    <dgm:cxn modelId="{BCAEA58D-41D5-4A56-BA5F-11BFB890304E}" type="presParOf" srcId="{737FF2F7-3542-45C0-BE47-2E388A5B145A}" destId="{46F1F8DB-08E5-470F-81F6-805C9CF957AA}" srcOrd="1" destOrd="0" presId="urn:microsoft.com/office/officeart/2005/8/layout/hList1"/>
    <dgm:cxn modelId="{B574B719-3C63-4AEE-8371-4118DF5865EA}" type="presParOf" srcId="{FD37DB6E-7EC0-4727-BEB2-EAB46915BB5B}" destId="{5FC72401-F440-4B08-8FE2-F2BDF7C3AD97}" srcOrd="1" destOrd="0" presId="urn:microsoft.com/office/officeart/2005/8/layout/hList1"/>
    <dgm:cxn modelId="{4F5DABA6-F191-40CB-BE2D-B3DB341AB899}" type="presParOf" srcId="{FD37DB6E-7EC0-4727-BEB2-EAB46915BB5B}" destId="{42D6C7E4-6A4E-4395-9973-96D94C047DAA}" srcOrd="2" destOrd="0" presId="urn:microsoft.com/office/officeart/2005/8/layout/hList1"/>
    <dgm:cxn modelId="{17E2A4D0-CF27-41BE-9BB5-DBF175F5ABC6}" type="presParOf" srcId="{42D6C7E4-6A4E-4395-9973-96D94C047DAA}" destId="{47E1121B-EC66-47F0-8D06-8493EF492811}" srcOrd="0" destOrd="0" presId="urn:microsoft.com/office/officeart/2005/8/layout/hList1"/>
    <dgm:cxn modelId="{3865AE3F-77B7-409C-88F3-FEB8E78B2F78}" type="presParOf" srcId="{42D6C7E4-6A4E-4395-9973-96D94C047DAA}" destId="{E11DFA7C-22A7-44B4-B558-A62EEBCB684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9055CF-8DEB-4A02-949A-DE72B6AC5D37}" type="doc">
      <dgm:prSet loTypeId="urn:microsoft.com/office/officeart/2005/8/layout/vList6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zh-TW"/>
        </a:p>
      </dgm:t>
    </dgm:pt>
    <dgm:pt modelId="{082E8A29-955A-4C7C-A174-3E9DCD4DC89B}">
      <dgm:prSet phldrT="[文字]"/>
      <dgm:spPr/>
      <dgm:t>
        <a:bodyPr/>
        <a:lstStyle/>
        <a:p>
          <a:r>
            <a:rPr lang="zh-TW" altLang="en-US" b="0" i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鹽類礦產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BA7938E6-8DFA-40B7-B4C4-EACC6D85FC31}" type="parTrans" cxnId="{2986897A-7787-444F-B6C8-41F3823EF3C1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2176686-D23E-48EB-9D1B-1A1B46236638}" type="sibTrans" cxnId="{2986897A-7787-444F-B6C8-41F3823EF3C1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3A0DE4A-FE92-496E-B335-3433CEFB74E9}">
      <dgm:prSet phldrT="[文字]"/>
      <dgm:spPr/>
      <dgm:t>
        <a:bodyPr/>
        <a:lstStyle/>
        <a:p>
          <a:r>
            <a:rPr lang="zh-TW" altLang="en-US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煤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68935D38-FEDC-4CD3-8002-43CB3944BEAF}" type="parTrans" cxnId="{67A03D8F-F327-4A9F-ABBC-1EB67EFD1ECB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55DF926D-029A-4E18-95C4-77A5A37CAE40}" type="sibTrans" cxnId="{67A03D8F-F327-4A9F-ABBC-1EB67EFD1ECB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97FC57D-50D6-4D43-99C3-06D09820F122}">
      <dgm:prSet phldrT="[文字]"/>
      <dgm:spPr/>
      <dgm:t>
        <a:bodyPr/>
        <a:lstStyle/>
        <a:p>
          <a:r>
            <a:rPr lang="zh-TW" altLang="en-US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水泥灰岩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5DD877C7-E4D9-4A68-A305-5A7689D3DBE7}" type="parTrans" cxnId="{D286A548-6BB0-4DED-9FB5-D87042DDBE0A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17BCABE-BEF2-4CC4-B037-B6B4866665CD}" type="sibTrans" cxnId="{D286A548-6BB0-4DED-9FB5-D87042DDBE0A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6E26FFC-9977-4BBC-BEC7-3D6B63754E52}">
      <dgm:prSet phldrT="[文字]"/>
      <dgm:spPr/>
      <dgm:t>
        <a:bodyPr/>
        <a:lstStyle/>
        <a:p>
          <a:r>
            <a:rPr lang="zh-TW" altLang="en-US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一般礦產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5CEFBD89-2F4F-4B51-A98A-0F3C86494166}" type="parTrans" cxnId="{17E73148-9C08-4999-B21E-F3C5A0E3FC0C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48634C00-2335-4923-9072-EB7482323D9C}" type="sibTrans" cxnId="{17E73148-9C08-4999-B21E-F3C5A0E3FC0C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BCC21F5-552F-4D39-812E-6FCD4A366F58}">
      <dgm:prSet phldrT="[文字]"/>
      <dgm:spPr/>
      <dgm:t>
        <a:bodyPr/>
        <a:lstStyle/>
        <a:p>
          <a:r>
            <a:rPr lang="zh-TW" altLang="en-US" b="0" i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金、鉬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4A973A1C-85F1-4969-A536-D29940229E2C}" type="parTrans" cxnId="{3C41F2E0-4620-40B4-9857-68872B278EFB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3640B940-6901-481F-ADF7-6B77DEEED764}" type="sibTrans" cxnId="{3C41F2E0-4620-40B4-9857-68872B278EFB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6D0E5D9F-7263-4526-A227-51301233F549}">
      <dgm:prSet phldrT="[文字]"/>
      <dgm:spPr/>
      <dgm:t>
        <a:bodyPr/>
        <a:lstStyle/>
        <a:p>
          <a:r>
            <a:rPr lang="zh-TW" altLang="en-US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金屬礦產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23416D07-25F8-426C-BC65-639E6BCF4D6D}" type="parTrans" cxnId="{C8C462C6-33A3-4E8B-91FE-36DBE92F1C4A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E289E29-1989-4D8E-8AA6-F030105B3F13}" type="sibTrans" cxnId="{C8C462C6-33A3-4E8B-91FE-36DBE92F1C4A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3256203-D9D1-492A-B801-68C1A32486F0}">
      <dgm:prSet phldrT="[文字]"/>
      <dgm:spPr/>
      <dgm:t>
        <a:bodyPr/>
        <a:lstStyle/>
        <a:p>
          <a:r>
            <a:rPr lang="zh-TW" altLang="en-US" b="0" i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黑色金屬、有色金屬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E9A20291-2E30-4C14-BB7D-DC095A20ECB6}" type="parTrans" cxnId="{1B8E71B0-2D3A-4AB0-8843-CFDACEDC3198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6C9440D0-8847-40C0-98BC-2B5EA5745C3A}" type="sibTrans" cxnId="{1B8E71B0-2D3A-4AB0-8843-CFDACEDC3198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86124A4-14C7-49C7-A342-9B2C2B94980B}">
      <dgm:prSet phldrT="[文字]"/>
      <dgm:spPr/>
      <dgm:t>
        <a:bodyPr/>
        <a:lstStyle/>
        <a:p>
          <a:r>
            <a:rPr lang="zh-TW" altLang="en-US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天然氣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1114C752-8188-4E63-BFFC-E4081ACE9882}" type="sibTrans" cxnId="{508A9F6A-C4F1-4147-A5F6-B89293B446E8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2F6F8FA-C3EE-485C-BFEC-A81570DC47D8}" type="parTrans" cxnId="{508A9F6A-C4F1-4147-A5F6-B89293B446E8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7AFB725-9839-43BA-B026-0DD6AA03AD9C}">
      <dgm:prSet phldrT="[文字]"/>
      <dgm:spPr/>
      <dgm:t>
        <a:bodyPr/>
        <a:lstStyle/>
        <a:p>
          <a:r>
            <a:rPr lang="zh-TW" altLang="en-US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石油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D5C26250-A06D-4B41-BC14-92648809C21F}" type="sibTrans" cxnId="{97004F90-D1DB-4A84-A8AE-504DE1F07341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C01022B-5039-457F-931E-79459E3C1DC4}" type="parTrans" cxnId="{97004F90-D1DB-4A84-A8AE-504DE1F07341}">
      <dgm:prSet/>
      <dgm:spPr/>
      <dgm:t>
        <a:bodyPr/>
        <a:lstStyle/>
        <a:p>
          <a:endParaRPr lang="zh-TW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6B66B60C-2F2C-4931-B3CB-33C8EE82EA95}">
      <dgm:prSet phldrT="[文字]"/>
      <dgm:spPr/>
      <dgm:t>
        <a:bodyPr/>
        <a:lstStyle/>
        <a:p>
          <a:r>
            <a:rPr lang="zh-TW" altLang="en-US" b="0" i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建材礦產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A6D36802-3E80-4FDE-926D-DC6A3FFCC0AF}" type="parTrans" cxnId="{6220D21C-11C7-4EDB-8E1D-21862D88890B}">
      <dgm:prSet/>
      <dgm:spPr/>
      <dgm:t>
        <a:bodyPr/>
        <a:lstStyle/>
        <a:p>
          <a:endParaRPr lang="zh-TW" alt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80374A1-14BB-4723-A045-B0B524C30A01}" type="sibTrans" cxnId="{6220D21C-11C7-4EDB-8E1D-21862D88890B}">
      <dgm:prSet/>
      <dgm:spPr/>
      <dgm:t>
        <a:bodyPr/>
        <a:lstStyle/>
        <a:p>
          <a:endParaRPr lang="zh-TW" alt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863EEEE-DAB3-4CEB-9F28-961C35E54B75}">
      <dgm:prSet phldrT="[文字]"/>
      <dgm:spPr/>
      <dgm:t>
        <a:bodyPr/>
        <a:lstStyle/>
        <a:p>
          <a:r>
            <a:rPr lang="zh-TW" altLang="en-US" b="0" i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地下熱水、礦泉水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050D1979-841E-442B-8FF1-AEEEBF06602D}" type="parTrans" cxnId="{F64C1981-C76C-4F55-82E0-D220E4A64757}">
      <dgm:prSet/>
      <dgm:spPr/>
      <dgm:t>
        <a:bodyPr/>
        <a:lstStyle/>
        <a:p>
          <a:endParaRPr lang="zh-TW" alt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383289F-D41F-4088-826A-4CDC6B3AA53A}" type="sibTrans" cxnId="{F64C1981-C76C-4F55-82E0-D220E4A64757}">
      <dgm:prSet/>
      <dgm:spPr/>
      <dgm:t>
        <a:bodyPr/>
        <a:lstStyle/>
        <a:p>
          <a:endParaRPr lang="zh-TW" alt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84F9167-188D-4A02-B1A1-A3F39AD708AE}">
      <dgm:prSet phldrT="[文字]"/>
      <dgm:spPr/>
      <dgm:t>
        <a:bodyPr/>
        <a:lstStyle/>
        <a:p>
          <a:r>
            <a:rPr lang="zh-TW" altLang="en-US" b="0" i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貴金屬及各類非金屬礦產</a:t>
          </a:r>
          <a:endParaRPr lang="zh-TW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gm:t>
    </dgm:pt>
    <dgm:pt modelId="{F46B3BEF-2293-471F-A513-E679E44A5913}" type="parTrans" cxnId="{CBE51F05-D9DE-4057-AAC7-C371AE7B4104}">
      <dgm:prSet/>
      <dgm:spPr/>
      <dgm:t>
        <a:bodyPr/>
        <a:lstStyle/>
        <a:p>
          <a:endParaRPr lang="zh-TW" alt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D25AF38-B930-4690-8BF5-A4279D332859}" type="sibTrans" cxnId="{CBE51F05-D9DE-4057-AAC7-C371AE7B4104}">
      <dgm:prSet/>
      <dgm:spPr/>
      <dgm:t>
        <a:bodyPr/>
        <a:lstStyle/>
        <a:p>
          <a:endParaRPr lang="zh-TW" alt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0174506-6063-4209-BC59-F0697364D2D5}" type="pres">
      <dgm:prSet presAssocID="{CF9055CF-8DEB-4A02-949A-DE72B6AC5D3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5910C91D-3A40-481A-8CE0-5125FF798552}" type="pres">
      <dgm:prSet presAssocID="{082E8A29-955A-4C7C-A174-3E9DCD4DC89B}" presName="linNode" presStyleCnt="0"/>
      <dgm:spPr/>
      <dgm:t>
        <a:bodyPr/>
        <a:lstStyle/>
        <a:p>
          <a:endParaRPr lang="zh-TW" altLang="en-US"/>
        </a:p>
      </dgm:t>
    </dgm:pt>
    <dgm:pt modelId="{A9B1C5BF-0420-4EED-9944-F6F16EA39DBD}" type="pres">
      <dgm:prSet presAssocID="{082E8A29-955A-4C7C-A174-3E9DCD4DC89B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FE0D9B8-9E55-41F7-9E34-C66E0B78F797}" type="pres">
      <dgm:prSet presAssocID="{082E8A29-955A-4C7C-A174-3E9DCD4DC89B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E7F7E0-708E-442A-BCA0-EB6B6DF5DF7E}" type="pres">
      <dgm:prSet presAssocID="{C2176686-D23E-48EB-9D1B-1A1B46236638}" presName="spacing" presStyleCnt="0"/>
      <dgm:spPr/>
      <dgm:t>
        <a:bodyPr/>
        <a:lstStyle/>
        <a:p>
          <a:endParaRPr lang="zh-TW" altLang="en-US"/>
        </a:p>
      </dgm:t>
    </dgm:pt>
    <dgm:pt modelId="{00FF9B07-4F21-4FF2-A542-113A48E68231}" type="pres">
      <dgm:prSet presAssocID="{B6E26FFC-9977-4BBC-BEC7-3D6B63754E52}" presName="linNode" presStyleCnt="0"/>
      <dgm:spPr/>
      <dgm:t>
        <a:bodyPr/>
        <a:lstStyle/>
        <a:p>
          <a:endParaRPr lang="zh-TW" altLang="en-US"/>
        </a:p>
      </dgm:t>
    </dgm:pt>
    <dgm:pt modelId="{A7B728A9-AD84-4207-A23C-601892B99C33}" type="pres">
      <dgm:prSet presAssocID="{B6E26FFC-9977-4BBC-BEC7-3D6B63754E52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507D813-C49F-4AB9-A5E8-6A2ABD12F106}" type="pres">
      <dgm:prSet presAssocID="{B6E26FFC-9977-4BBC-BEC7-3D6B63754E52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CFEEEAD-D041-4B2C-8FF2-2685BDE12E3A}" type="pres">
      <dgm:prSet presAssocID="{48634C00-2335-4923-9072-EB7482323D9C}" presName="spacing" presStyleCnt="0"/>
      <dgm:spPr/>
      <dgm:t>
        <a:bodyPr/>
        <a:lstStyle/>
        <a:p>
          <a:endParaRPr lang="zh-TW" altLang="en-US"/>
        </a:p>
      </dgm:t>
    </dgm:pt>
    <dgm:pt modelId="{359DE7A9-F0AF-4ED0-9646-E7AEA5A6BB53}" type="pres">
      <dgm:prSet presAssocID="{6D0E5D9F-7263-4526-A227-51301233F549}" presName="linNode" presStyleCnt="0"/>
      <dgm:spPr/>
      <dgm:t>
        <a:bodyPr/>
        <a:lstStyle/>
        <a:p>
          <a:endParaRPr lang="zh-TW" altLang="en-US"/>
        </a:p>
      </dgm:t>
    </dgm:pt>
    <dgm:pt modelId="{4D99D158-6DDD-44C9-9AB9-72B0417F1553}" type="pres">
      <dgm:prSet presAssocID="{6D0E5D9F-7263-4526-A227-51301233F549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70D3107-E7F1-4882-B7BF-17471260B4AB}" type="pres">
      <dgm:prSet presAssocID="{6D0E5D9F-7263-4526-A227-51301233F549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8A9F6A-C4F1-4147-A5F6-B89293B446E8}" srcId="{082E8A29-955A-4C7C-A174-3E9DCD4DC89B}" destId="{B86124A4-14C7-49C7-A342-9B2C2B94980B}" srcOrd="2" destOrd="0" parTransId="{B2F6F8FA-C3EE-485C-BFEC-A81570DC47D8}" sibTransId="{1114C752-8188-4E63-BFFC-E4081ACE9882}"/>
    <dgm:cxn modelId="{1B8E71B0-2D3A-4AB0-8843-CFDACEDC3198}" srcId="{6D0E5D9F-7263-4526-A227-51301233F549}" destId="{F3256203-D9D1-492A-B801-68C1A32486F0}" srcOrd="0" destOrd="0" parTransId="{E9A20291-2E30-4C14-BB7D-DC095A20ECB6}" sibTransId="{6C9440D0-8847-40C0-98BC-2B5EA5745C3A}"/>
    <dgm:cxn modelId="{C8C462C6-33A3-4E8B-91FE-36DBE92F1C4A}" srcId="{CF9055CF-8DEB-4A02-949A-DE72B6AC5D37}" destId="{6D0E5D9F-7263-4526-A227-51301233F549}" srcOrd="2" destOrd="0" parTransId="{23416D07-25F8-426C-BC65-639E6BCF4D6D}" sibTransId="{DE289E29-1989-4D8E-8AA6-F030105B3F13}"/>
    <dgm:cxn modelId="{F64C1981-C76C-4F55-82E0-D220E4A64757}" srcId="{B6E26FFC-9977-4BBC-BEC7-3D6B63754E52}" destId="{A863EEEE-DAB3-4CEB-9F28-961C35E54B75}" srcOrd="2" destOrd="0" parTransId="{050D1979-841E-442B-8FF1-AEEEBF06602D}" sibTransId="{E383289F-D41F-4088-826A-4CDC6B3AA53A}"/>
    <dgm:cxn modelId="{CBE51F05-D9DE-4057-AAC7-C371AE7B4104}" srcId="{6D0E5D9F-7263-4526-A227-51301233F549}" destId="{084F9167-188D-4A02-B1A1-A3F39AD708AE}" srcOrd="1" destOrd="0" parTransId="{F46B3BEF-2293-471F-A513-E679E44A5913}" sibTransId="{DD25AF38-B930-4690-8BF5-A4279D332859}"/>
    <dgm:cxn modelId="{67A03D8F-F327-4A9F-ABBC-1EB67EFD1ECB}" srcId="{082E8A29-955A-4C7C-A174-3E9DCD4DC89B}" destId="{23A0DE4A-FE92-496E-B335-3433CEFB74E9}" srcOrd="0" destOrd="0" parTransId="{68935D38-FEDC-4CD3-8002-43CB3944BEAF}" sibTransId="{55DF926D-029A-4E18-95C4-77A5A37CAE40}"/>
    <dgm:cxn modelId="{BC132C6B-2FF8-4EC8-B835-0BC1A3D07090}" type="presOf" srcId="{6B66B60C-2F2C-4931-B3CB-33C8EE82EA95}" destId="{E507D813-C49F-4AB9-A5E8-6A2ABD12F106}" srcOrd="0" destOrd="1" presId="urn:microsoft.com/office/officeart/2005/8/layout/vList6"/>
    <dgm:cxn modelId="{2F696A5C-C465-48A0-A0D5-0B16377B0547}" type="presOf" srcId="{F3256203-D9D1-492A-B801-68C1A32486F0}" destId="{B70D3107-E7F1-4882-B7BF-17471260B4AB}" srcOrd="0" destOrd="0" presId="urn:microsoft.com/office/officeart/2005/8/layout/vList6"/>
    <dgm:cxn modelId="{38D858C9-601C-4B58-BAD4-2506BBEAC309}" type="presOf" srcId="{6D0E5D9F-7263-4526-A227-51301233F549}" destId="{4D99D158-6DDD-44C9-9AB9-72B0417F1553}" srcOrd="0" destOrd="0" presId="urn:microsoft.com/office/officeart/2005/8/layout/vList6"/>
    <dgm:cxn modelId="{2986897A-7787-444F-B6C8-41F3823EF3C1}" srcId="{CF9055CF-8DEB-4A02-949A-DE72B6AC5D37}" destId="{082E8A29-955A-4C7C-A174-3E9DCD4DC89B}" srcOrd="0" destOrd="0" parTransId="{BA7938E6-8DFA-40B7-B4C4-EACC6D85FC31}" sibTransId="{C2176686-D23E-48EB-9D1B-1A1B46236638}"/>
    <dgm:cxn modelId="{42A92214-FFDD-4542-A919-2471A1D1C95A}" type="presOf" srcId="{23A0DE4A-FE92-496E-B335-3433CEFB74E9}" destId="{EFE0D9B8-9E55-41F7-9E34-C66E0B78F797}" srcOrd="0" destOrd="0" presId="urn:microsoft.com/office/officeart/2005/8/layout/vList6"/>
    <dgm:cxn modelId="{4DEFF9AD-641F-4A37-91D8-8486BB8C50E7}" type="presOf" srcId="{B86124A4-14C7-49C7-A342-9B2C2B94980B}" destId="{EFE0D9B8-9E55-41F7-9E34-C66E0B78F797}" srcOrd="0" destOrd="2" presId="urn:microsoft.com/office/officeart/2005/8/layout/vList6"/>
    <dgm:cxn modelId="{D286A548-6BB0-4DED-9FB5-D87042DDBE0A}" srcId="{082E8A29-955A-4C7C-A174-3E9DCD4DC89B}" destId="{A97FC57D-50D6-4D43-99C3-06D09820F122}" srcOrd="3" destOrd="0" parTransId="{5DD877C7-E4D9-4A68-A305-5A7689D3DBE7}" sibTransId="{C17BCABE-BEF2-4CC4-B037-B6B4866665CD}"/>
    <dgm:cxn modelId="{C401D97C-A0AB-452E-9D3A-FE08CE52E3F6}" type="presOf" srcId="{082E8A29-955A-4C7C-A174-3E9DCD4DC89B}" destId="{A9B1C5BF-0420-4EED-9944-F6F16EA39DBD}" srcOrd="0" destOrd="0" presId="urn:microsoft.com/office/officeart/2005/8/layout/vList6"/>
    <dgm:cxn modelId="{72CF7424-831F-40AD-959A-941FDD8A8230}" type="presOf" srcId="{CBCC21F5-552F-4D39-812E-6FCD4A366F58}" destId="{E507D813-C49F-4AB9-A5E8-6A2ABD12F106}" srcOrd="0" destOrd="0" presId="urn:microsoft.com/office/officeart/2005/8/layout/vList6"/>
    <dgm:cxn modelId="{97004F90-D1DB-4A84-A8AE-504DE1F07341}" srcId="{082E8A29-955A-4C7C-A174-3E9DCD4DC89B}" destId="{97AFB725-9839-43BA-B026-0DD6AA03AD9C}" srcOrd="1" destOrd="0" parTransId="{CC01022B-5039-457F-931E-79459E3C1DC4}" sibTransId="{D5C26250-A06D-4B41-BC14-92648809C21F}"/>
    <dgm:cxn modelId="{17E73148-9C08-4999-B21E-F3C5A0E3FC0C}" srcId="{CF9055CF-8DEB-4A02-949A-DE72B6AC5D37}" destId="{B6E26FFC-9977-4BBC-BEC7-3D6B63754E52}" srcOrd="1" destOrd="0" parTransId="{5CEFBD89-2F4F-4B51-A98A-0F3C86494166}" sibTransId="{48634C00-2335-4923-9072-EB7482323D9C}"/>
    <dgm:cxn modelId="{6220D21C-11C7-4EDB-8E1D-21862D88890B}" srcId="{B6E26FFC-9977-4BBC-BEC7-3D6B63754E52}" destId="{6B66B60C-2F2C-4931-B3CB-33C8EE82EA95}" srcOrd="1" destOrd="0" parTransId="{A6D36802-3E80-4FDE-926D-DC6A3FFCC0AF}" sibTransId="{A80374A1-14BB-4723-A045-B0B524C30A01}"/>
    <dgm:cxn modelId="{2AA0660E-A832-443D-9FD7-72A8BE4D9AE5}" type="presOf" srcId="{A97FC57D-50D6-4D43-99C3-06D09820F122}" destId="{EFE0D9B8-9E55-41F7-9E34-C66E0B78F797}" srcOrd="0" destOrd="3" presId="urn:microsoft.com/office/officeart/2005/8/layout/vList6"/>
    <dgm:cxn modelId="{EFC85D7A-E8C8-4C53-B6AF-F4EDBCF6DF1C}" type="presOf" srcId="{A863EEEE-DAB3-4CEB-9F28-961C35E54B75}" destId="{E507D813-C49F-4AB9-A5E8-6A2ABD12F106}" srcOrd="0" destOrd="2" presId="urn:microsoft.com/office/officeart/2005/8/layout/vList6"/>
    <dgm:cxn modelId="{CF3B9318-859D-4374-8D86-16B1438399BE}" type="presOf" srcId="{B6E26FFC-9977-4BBC-BEC7-3D6B63754E52}" destId="{A7B728A9-AD84-4207-A23C-601892B99C33}" srcOrd="0" destOrd="0" presId="urn:microsoft.com/office/officeart/2005/8/layout/vList6"/>
    <dgm:cxn modelId="{3E28F5D3-9660-4F52-A207-038BB63A1500}" type="presOf" srcId="{CF9055CF-8DEB-4A02-949A-DE72B6AC5D37}" destId="{F0174506-6063-4209-BC59-F0697364D2D5}" srcOrd="0" destOrd="0" presId="urn:microsoft.com/office/officeart/2005/8/layout/vList6"/>
    <dgm:cxn modelId="{3C41F2E0-4620-40B4-9857-68872B278EFB}" srcId="{B6E26FFC-9977-4BBC-BEC7-3D6B63754E52}" destId="{CBCC21F5-552F-4D39-812E-6FCD4A366F58}" srcOrd="0" destOrd="0" parTransId="{4A973A1C-85F1-4969-A536-D29940229E2C}" sibTransId="{3640B940-6901-481F-ADF7-6B77DEEED764}"/>
    <dgm:cxn modelId="{DD1BFA08-1DD4-48FE-AC64-9FF4A15A0C7D}" type="presOf" srcId="{084F9167-188D-4A02-B1A1-A3F39AD708AE}" destId="{B70D3107-E7F1-4882-B7BF-17471260B4AB}" srcOrd="0" destOrd="1" presId="urn:microsoft.com/office/officeart/2005/8/layout/vList6"/>
    <dgm:cxn modelId="{2B8D2747-C0F7-4A01-AD42-2CE7720B8053}" type="presOf" srcId="{97AFB725-9839-43BA-B026-0DD6AA03AD9C}" destId="{EFE0D9B8-9E55-41F7-9E34-C66E0B78F797}" srcOrd="0" destOrd="1" presId="urn:microsoft.com/office/officeart/2005/8/layout/vList6"/>
    <dgm:cxn modelId="{7472B533-9A23-49F4-88EC-AFE2B7DBA6E1}" type="presParOf" srcId="{F0174506-6063-4209-BC59-F0697364D2D5}" destId="{5910C91D-3A40-481A-8CE0-5125FF798552}" srcOrd="0" destOrd="0" presId="urn:microsoft.com/office/officeart/2005/8/layout/vList6"/>
    <dgm:cxn modelId="{F95065EB-F444-4FA5-9987-14CC5BC2431D}" type="presParOf" srcId="{5910C91D-3A40-481A-8CE0-5125FF798552}" destId="{A9B1C5BF-0420-4EED-9944-F6F16EA39DBD}" srcOrd="0" destOrd="0" presId="urn:microsoft.com/office/officeart/2005/8/layout/vList6"/>
    <dgm:cxn modelId="{424BAC79-5CB0-47A2-A32D-B4E9FE083574}" type="presParOf" srcId="{5910C91D-3A40-481A-8CE0-5125FF798552}" destId="{EFE0D9B8-9E55-41F7-9E34-C66E0B78F797}" srcOrd="1" destOrd="0" presId="urn:microsoft.com/office/officeart/2005/8/layout/vList6"/>
    <dgm:cxn modelId="{65247AE5-94D2-464D-B682-29AE3E4D0D1F}" type="presParOf" srcId="{F0174506-6063-4209-BC59-F0697364D2D5}" destId="{75E7F7E0-708E-442A-BCA0-EB6B6DF5DF7E}" srcOrd="1" destOrd="0" presId="urn:microsoft.com/office/officeart/2005/8/layout/vList6"/>
    <dgm:cxn modelId="{2B998789-D3F9-49BA-A6AC-B17742A1149A}" type="presParOf" srcId="{F0174506-6063-4209-BC59-F0697364D2D5}" destId="{00FF9B07-4F21-4FF2-A542-113A48E68231}" srcOrd="2" destOrd="0" presId="urn:microsoft.com/office/officeart/2005/8/layout/vList6"/>
    <dgm:cxn modelId="{83947FCF-34EE-47D6-AABE-790B1E5013CC}" type="presParOf" srcId="{00FF9B07-4F21-4FF2-A542-113A48E68231}" destId="{A7B728A9-AD84-4207-A23C-601892B99C33}" srcOrd="0" destOrd="0" presId="urn:microsoft.com/office/officeart/2005/8/layout/vList6"/>
    <dgm:cxn modelId="{FB625A5C-D4E5-4F6E-BE27-433A72650DEE}" type="presParOf" srcId="{00FF9B07-4F21-4FF2-A542-113A48E68231}" destId="{E507D813-C49F-4AB9-A5E8-6A2ABD12F106}" srcOrd="1" destOrd="0" presId="urn:microsoft.com/office/officeart/2005/8/layout/vList6"/>
    <dgm:cxn modelId="{C15F8F45-E85A-4A0C-9BF0-977D886C3C10}" type="presParOf" srcId="{F0174506-6063-4209-BC59-F0697364D2D5}" destId="{4CFEEEAD-D041-4B2C-8FF2-2685BDE12E3A}" srcOrd="3" destOrd="0" presId="urn:microsoft.com/office/officeart/2005/8/layout/vList6"/>
    <dgm:cxn modelId="{3D457E79-D878-4C59-8F0A-105DE791C184}" type="presParOf" srcId="{F0174506-6063-4209-BC59-F0697364D2D5}" destId="{359DE7A9-F0AF-4ED0-9646-E7AEA5A6BB53}" srcOrd="4" destOrd="0" presId="urn:microsoft.com/office/officeart/2005/8/layout/vList6"/>
    <dgm:cxn modelId="{DBDA00C3-E01D-487F-8103-A6AA320E8FB6}" type="presParOf" srcId="{359DE7A9-F0AF-4ED0-9646-E7AEA5A6BB53}" destId="{4D99D158-6DDD-44C9-9AB9-72B0417F1553}" srcOrd="0" destOrd="0" presId="urn:microsoft.com/office/officeart/2005/8/layout/vList6"/>
    <dgm:cxn modelId="{93A86F06-E2B8-448E-A139-6B90E424052A}" type="presParOf" srcId="{359DE7A9-F0AF-4ED0-9646-E7AEA5A6BB53}" destId="{B70D3107-E7F1-4882-B7BF-17471260B4A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09CBE-0892-44A9-A9AF-B922D02B4C2E}">
      <dsp:nvSpPr>
        <dsp:cNvPr id="0" name=""/>
        <dsp:cNvSpPr/>
      </dsp:nvSpPr>
      <dsp:spPr>
        <a:xfrm>
          <a:off x="39" y="195042"/>
          <a:ext cx="3798093" cy="12096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170688" rIns="298704" bIns="170688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黃河流域</a:t>
          </a:r>
          <a:endParaRPr lang="zh-TW" altLang="en-US" sz="4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sp:txBody>
      <dsp:txXfrm>
        <a:off x="39" y="195042"/>
        <a:ext cx="3798093" cy="1209600"/>
      </dsp:txXfrm>
    </dsp:sp>
    <dsp:sp modelId="{46F1F8DB-08E5-470F-81F6-805C9CF957AA}">
      <dsp:nvSpPr>
        <dsp:cNvPr id="0" name=""/>
        <dsp:cNvSpPr/>
      </dsp:nvSpPr>
      <dsp:spPr>
        <a:xfrm>
          <a:off x="39" y="1404642"/>
          <a:ext cx="3798093" cy="3818981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028" tIns="224028" rIns="298704" bIns="336042" numCol="1" spcCol="1270" anchor="t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42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渭河</a:t>
          </a:r>
          <a:endParaRPr lang="zh-TW" altLang="en-US" sz="4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42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定河、延河、洛河、涇河</a:t>
          </a:r>
          <a:endParaRPr lang="zh-TW" altLang="en-US" sz="4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sp:txBody>
      <dsp:txXfrm>
        <a:off x="39" y="1404642"/>
        <a:ext cx="3798093" cy="3818981"/>
      </dsp:txXfrm>
    </dsp:sp>
    <dsp:sp modelId="{47E1121B-EC66-47F0-8D06-8493EF492811}">
      <dsp:nvSpPr>
        <dsp:cNvPr id="0" name=""/>
        <dsp:cNvSpPr/>
      </dsp:nvSpPr>
      <dsp:spPr>
        <a:xfrm>
          <a:off x="4329866" y="195042"/>
          <a:ext cx="3798093" cy="12096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170688" rIns="298704" bIns="170688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長江流域</a:t>
          </a:r>
          <a:endParaRPr lang="zh-TW" altLang="en-US" sz="4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sp:txBody>
      <dsp:txXfrm>
        <a:off x="4329866" y="195042"/>
        <a:ext cx="3798093" cy="1209600"/>
      </dsp:txXfrm>
    </dsp:sp>
    <dsp:sp modelId="{E11DFA7C-22A7-44B4-B558-A62EEBCB684A}">
      <dsp:nvSpPr>
        <dsp:cNvPr id="0" name=""/>
        <dsp:cNvSpPr/>
      </dsp:nvSpPr>
      <dsp:spPr>
        <a:xfrm>
          <a:off x="4329866" y="1404642"/>
          <a:ext cx="3798093" cy="3818981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028" tIns="224028" rIns="298704" bIns="336042" numCol="1" spcCol="1270" anchor="t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42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漢江、嘉陵江</a:t>
          </a:r>
          <a:endParaRPr lang="zh-TW" altLang="en-US" sz="4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42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anose="020B0400000000000000" pitchFamily="34" charset="-128"/>
              <a:ea typeface="Adobe 黑体 Std R" panose="020B0400000000000000" pitchFamily="34" charset="-128"/>
            </a:rPr>
            <a:t>流丹江、旬河、牧馬河</a:t>
          </a:r>
          <a:endParaRPr lang="zh-TW" altLang="en-US" sz="4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dobe 黑体 Std R" panose="020B0400000000000000" pitchFamily="34" charset="-128"/>
            <a:ea typeface="Adobe 黑体 Std R" panose="020B0400000000000000" pitchFamily="34" charset="-128"/>
          </a:endParaRPr>
        </a:p>
      </dsp:txBody>
      <dsp:txXfrm>
        <a:off x="4329866" y="1404642"/>
        <a:ext cx="3798093" cy="38189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0D9B8-9E55-41F7-9E34-C66E0B78F797}">
      <dsp:nvSpPr>
        <dsp:cNvPr id="0" name=""/>
        <dsp:cNvSpPr/>
      </dsp:nvSpPr>
      <dsp:spPr>
        <a:xfrm>
          <a:off x="3942714" y="0"/>
          <a:ext cx="5914072" cy="14902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煤</a:t>
          </a:r>
          <a:endParaRPr lang="zh-TW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石油</a:t>
          </a:r>
          <a:endParaRPr lang="zh-TW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天然氣</a:t>
          </a:r>
          <a:endParaRPr lang="zh-TW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水泥灰岩</a:t>
          </a:r>
          <a:endParaRPr lang="zh-TW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sp:txBody>
      <dsp:txXfrm>
        <a:off x="3942714" y="186283"/>
        <a:ext cx="5355223" cy="1117699"/>
      </dsp:txXfrm>
    </dsp:sp>
    <dsp:sp modelId="{A9B1C5BF-0420-4EED-9944-F6F16EA39DBD}">
      <dsp:nvSpPr>
        <dsp:cNvPr id="0" name=""/>
        <dsp:cNvSpPr/>
      </dsp:nvSpPr>
      <dsp:spPr>
        <a:xfrm>
          <a:off x="0" y="0"/>
          <a:ext cx="3942714" cy="14902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5500" b="0" i="0" kern="120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鹽類礦產</a:t>
          </a:r>
          <a:endParaRPr lang="zh-TW" sz="55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sp:txBody>
      <dsp:txXfrm>
        <a:off x="72749" y="72749"/>
        <a:ext cx="3797216" cy="1344767"/>
      </dsp:txXfrm>
    </dsp:sp>
    <dsp:sp modelId="{E507D813-C49F-4AB9-A5E8-6A2ABD12F106}">
      <dsp:nvSpPr>
        <dsp:cNvPr id="0" name=""/>
        <dsp:cNvSpPr/>
      </dsp:nvSpPr>
      <dsp:spPr>
        <a:xfrm>
          <a:off x="3942714" y="1639292"/>
          <a:ext cx="5914072" cy="14902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464328"/>
            <a:satOff val="-20928"/>
            <a:lumOff val="-1477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464328"/>
              <a:satOff val="-20928"/>
              <a:lumOff val="-14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i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金、鉬</a:t>
          </a:r>
          <a:endParaRPr lang="zh-TW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i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建材礦產</a:t>
          </a:r>
          <a:endParaRPr lang="zh-TW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i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地下熱水、礦泉水</a:t>
          </a:r>
          <a:endParaRPr lang="zh-TW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sp:txBody>
      <dsp:txXfrm>
        <a:off x="3942714" y="1825575"/>
        <a:ext cx="5355223" cy="1117699"/>
      </dsp:txXfrm>
    </dsp:sp>
    <dsp:sp modelId="{A7B728A9-AD84-4207-A23C-601892B99C33}">
      <dsp:nvSpPr>
        <dsp:cNvPr id="0" name=""/>
        <dsp:cNvSpPr/>
      </dsp:nvSpPr>
      <dsp:spPr>
        <a:xfrm>
          <a:off x="0" y="1639292"/>
          <a:ext cx="3942714" cy="1490265"/>
        </a:xfrm>
        <a:prstGeom prst="roundRect">
          <a:avLst/>
        </a:prstGeom>
        <a:solidFill>
          <a:schemeClr val="accent2">
            <a:hueOff val="226582"/>
            <a:satOff val="-23996"/>
            <a:lumOff val="-58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55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一般礦產</a:t>
          </a:r>
          <a:endParaRPr lang="zh-TW" sz="55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sp:txBody>
      <dsp:txXfrm>
        <a:off x="72749" y="1712041"/>
        <a:ext cx="3797216" cy="1344767"/>
      </dsp:txXfrm>
    </dsp:sp>
    <dsp:sp modelId="{B70D3107-E7F1-4882-B7BF-17471260B4AB}">
      <dsp:nvSpPr>
        <dsp:cNvPr id="0" name=""/>
        <dsp:cNvSpPr/>
      </dsp:nvSpPr>
      <dsp:spPr>
        <a:xfrm>
          <a:off x="3942714" y="3278584"/>
          <a:ext cx="5914072" cy="14902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928656"/>
            <a:satOff val="-41856"/>
            <a:lumOff val="-2954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928656"/>
              <a:satOff val="-41856"/>
              <a:lumOff val="-295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i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黑色金屬、有色金屬</a:t>
          </a:r>
          <a:endParaRPr lang="zh-TW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i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貴金屬及各類非金屬礦產</a:t>
          </a:r>
          <a:endParaRPr lang="zh-TW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sp:txBody>
      <dsp:txXfrm>
        <a:off x="3942714" y="3464867"/>
        <a:ext cx="5355223" cy="1117699"/>
      </dsp:txXfrm>
    </dsp:sp>
    <dsp:sp modelId="{4D99D158-6DDD-44C9-9AB9-72B0417F1553}">
      <dsp:nvSpPr>
        <dsp:cNvPr id="0" name=""/>
        <dsp:cNvSpPr/>
      </dsp:nvSpPr>
      <dsp:spPr>
        <a:xfrm>
          <a:off x="0" y="3278584"/>
          <a:ext cx="3942714" cy="1490265"/>
        </a:xfrm>
        <a:prstGeom prst="roundRect">
          <a:avLst/>
        </a:prstGeom>
        <a:solidFill>
          <a:schemeClr val="accent2">
            <a:hueOff val="453165"/>
            <a:satOff val="-47993"/>
            <a:lumOff val="-1176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55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rPr>
            <a:t>金屬礦產</a:t>
          </a:r>
          <a:endParaRPr lang="zh-TW" sz="55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Microsoft JhengHei UI" panose="020B0604030504040204" pitchFamily="34" charset="-120"/>
            <a:ea typeface="Microsoft JhengHei UI" panose="020B0604030504040204" pitchFamily="34" charset="-120"/>
          </a:endParaRPr>
        </a:p>
      </dsp:txBody>
      <dsp:txXfrm>
        <a:off x="72749" y="3351333"/>
        <a:ext cx="3797216" cy="1344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CEEBDA6D-DC69-4DCE-BAF7-6763517D3376}" type="datetimeFigureOut">
              <a:rPr lang="en-US" altLang="zh-TW"/>
              <a:t>5/26/2014</a:t>
            </a:fld>
            <a:endParaRPr 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B2977E94-A6AB-4E02-8E43-E89F9CF4757F}" type="slidenum">
              <a:rPr lang="zh-TW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237F6C43-988E-4257-9A1C-C162EF036D58}" type="datetimeFigureOut">
              <a:t>2014/5/26 Monday</a:t>
            </a:fld>
            <a:endParaRPr lang="zh-TW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DED491D0-8E1B-49C7-849B-A28568D9449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altLang="zh-TW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1784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zh-TW" altLang="en-US" smtClean="0"/>
              <a:t>2014/5/26 Monday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250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4513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1219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51550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8531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46213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60176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90493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698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zh-TW" altLang="en-US" smtClean="0"/>
              <a:t>2014/5/26 Monday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912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39499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zh-TW" altLang="en-US" smtClean="0"/>
              <a:t>2014/5/26 Monday</a:t>
            </a:fld>
            <a:endParaRPr 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612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zh-TW" altLang="en-US" smtClean="0"/>
              <a:t>2014/5/26 Monday</a:t>
            </a:fld>
            <a:endParaRPr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573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zh-TW" altLang="en-US" smtClean="0"/>
              <a:t>2014/5/26 Monday</a:t>
            </a:fld>
            <a:endParaRPr lang="zh-T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911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zh-TW" altLang="en-US" smtClean="0"/>
              <a:t>2014/5/26 Monday</a:t>
            </a:fld>
            <a:endParaRPr 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258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zh-TW" altLang="en-US" smtClean="0"/>
              <a:t>2014/5/26 Monday</a:t>
            </a:fld>
            <a:endParaRPr 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266BE7-899D-4075-917F-DBDE33B6B692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375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E9AC-F15C-4FA0-A6F1-298829FA691D}" type="datetimeFigureOut">
              <a:rPr lang="en-US" altLang="zh-TW" smtClean="0"/>
              <a:pPr/>
              <a:t>5/26/2014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D266BE7-899D-4075-917F-DBDE33B6B69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8748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view/1113194.htm" TargetMode="External"/><Relationship Id="rId3" Type="http://schemas.openxmlformats.org/officeDocument/2006/relationships/image" Target="../media/image16.jpg"/><Relationship Id="rId7" Type="http://schemas.openxmlformats.org/officeDocument/2006/relationships/hyperlink" Target="http://baike.baidu.com/view/1188879.htm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ike.baidu.com/view/1314229.htm" TargetMode="External"/><Relationship Id="rId5" Type="http://schemas.openxmlformats.org/officeDocument/2006/relationships/hyperlink" Target="http://baike.baidu.com/view/1452598.htm" TargetMode="External"/><Relationship Id="rId4" Type="http://schemas.openxmlformats.org/officeDocument/2006/relationships/hyperlink" Target="http://baike.baidu.com/view/194581.htm" TargetMode="External"/><Relationship Id="rId9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9.jp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png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g"/><Relationship Id="rId9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7856157" y="6294858"/>
            <a:ext cx="8915399" cy="1126283"/>
          </a:xfrm>
        </p:spPr>
        <p:txBody>
          <a:bodyPr>
            <a:normAutofit/>
          </a:bodyPr>
          <a:lstStyle/>
          <a:p>
            <a:r>
              <a:rPr lang="zh-TW" altLang="en-US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地理作業 ─ </a:t>
            </a:r>
            <a:r>
              <a:rPr lang="en-US" altLang="zh-TW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F3A(12)</a:t>
            </a:r>
            <a:endParaRPr lang="zh-TW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593" y="1340952"/>
            <a:ext cx="7783011" cy="3524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內容版面配置區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992" y="431845"/>
            <a:ext cx="8915398" cy="6135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46504E"/>
                </a:solidFill>
              </a:rPr>
              <a:t>陝西 ─ 地理環境</a:t>
            </a:r>
            <a:endParaRPr lang="zh-TW" altLang="en-US" dirty="0">
              <a:solidFill>
                <a:srgbClr val="46504E"/>
              </a:solidFill>
            </a:endParaRPr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>
              <a:solidFill>
                <a:srgbClr val="46504E"/>
              </a:solidFill>
            </a:endParaRPr>
          </a:p>
        </p:txBody>
      </p:sp>
      <p:sp>
        <p:nvSpPr>
          <p:cNvPr id="17" name="文字版面配置區 1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2" name="矩形圖說文字 21"/>
          <p:cNvSpPr/>
          <p:nvPr/>
        </p:nvSpPr>
        <p:spPr>
          <a:xfrm>
            <a:off x="1953435" y="1666540"/>
            <a:ext cx="3285067" cy="1123337"/>
          </a:xfrm>
          <a:prstGeom prst="wedgeRectCallout">
            <a:avLst>
              <a:gd name="adj1" fmla="val 93600"/>
              <a:gd name="adj2" fmla="val 74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/>
              <a:t>地形地貌</a:t>
            </a:r>
            <a:br>
              <a:rPr lang="zh-TW" altLang="en-US" sz="3600" dirty="0"/>
            </a:br>
            <a:endParaRPr lang="zh-TW" altLang="en-US" dirty="0"/>
          </a:p>
        </p:txBody>
      </p:sp>
      <p:sp>
        <p:nvSpPr>
          <p:cNvPr id="23" name="文字方塊 22"/>
          <p:cNvSpPr txBox="1"/>
          <p:nvPr/>
        </p:nvSpPr>
        <p:spPr>
          <a:xfrm>
            <a:off x="7101691" y="3499458"/>
            <a:ext cx="3854176" cy="9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4" name="矩形圖說文字 23"/>
          <p:cNvSpPr/>
          <p:nvPr/>
        </p:nvSpPr>
        <p:spPr>
          <a:xfrm>
            <a:off x="3595969" y="4551880"/>
            <a:ext cx="4335072" cy="821441"/>
          </a:xfrm>
          <a:prstGeom prst="wedgeRectCallout">
            <a:avLst>
              <a:gd name="adj1" fmla="val 29455"/>
              <a:gd name="adj2" fmla="val -18031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/>
              <a:t>溫帶、暖溫帶和北</a:t>
            </a:r>
            <a:r>
              <a:rPr lang="zh-TW" altLang="en-US" sz="2400" dirty="0" smtClean="0"/>
              <a:t>亞熱帶</a:t>
            </a:r>
            <a:r>
              <a:rPr lang="en-US" altLang="zh-TW" sz="2400" dirty="0" smtClean="0"/>
              <a:t>?</a:t>
            </a:r>
            <a:endParaRPr lang="zh-TW" altLang="en-US" sz="2400" dirty="0"/>
          </a:p>
        </p:txBody>
      </p:sp>
      <p:sp>
        <p:nvSpPr>
          <p:cNvPr id="25" name="矩形圖說文字 24"/>
          <p:cNvSpPr/>
          <p:nvPr/>
        </p:nvSpPr>
        <p:spPr>
          <a:xfrm>
            <a:off x="9094906" y="3251200"/>
            <a:ext cx="2938617" cy="1168400"/>
          </a:xfrm>
          <a:prstGeom prst="wedgeRectCallout">
            <a:avLst>
              <a:gd name="adj1" fmla="val -96304"/>
              <a:gd name="adj2" fmla="val -4951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/>
              <a:t>“伏旱”</a:t>
            </a:r>
            <a:endParaRPr lang="zh-TW" altLang="en-US" dirty="0"/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9" y="4092790"/>
            <a:ext cx="2151325" cy="1827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292096" y="1085874"/>
            <a:ext cx="7656576" cy="4832092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TW" altLang="en-US" sz="4400" b="1" dirty="0" smtClean="0">
                <a:solidFill>
                  <a:schemeClr val="bg2">
                    <a:lumMod val="25000"/>
                  </a:schemeClr>
                </a:solidFill>
              </a:rPr>
              <a:t>陝西氣候</a:t>
            </a:r>
            <a:r>
              <a:rPr lang="zh-TW" altLang="en-US" sz="4400" b="1" dirty="0">
                <a:solidFill>
                  <a:schemeClr val="bg2">
                    <a:lumMod val="25000"/>
                  </a:schemeClr>
                </a:solidFill>
              </a:rPr>
              <a:t>差異很大，由北向</a:t>
            </a:r>
            <a:r>
              <a:rPr lang="zh-TW" altLang="en-US" sz="4400" b="1" dirty="0" smtClean="0">
                <a:solidFill>
                  <a:schemeClr val="bg2">
                    <a:lumMod val="25000"/>
                  </a:schemeClr>
                </a:solidFill>
              </a:rPr>
              <a:t>南為</a:t>
            </a:r>
            <a:r>
              <a:rPr lang="zh-TW" altLang="en-US" sz="4400" b="1" dirty="0">
                <a:solidFill>
                  <a:schemeClr val="bg2">
                    <a:lumMod val="25000"/>
                  </a:schemeClr>
                </a:solidFill>
              </a:rPr>
              <a:t>溫帶、暖溫帶和北亞熱帶。年平均降水量</a:t>
            </a:r>
            <a:r>
              <a:rPr lang="en-US" altLang="zh-TW" sz="4400" b="1" dirty="0">
                <a:solidFill>
                  <a:schemeClr val="bg2">
                    <a:lumMod val="25000"/>
                  </a:schemeClr>
                </a:solidFill>
              </a:rPr>
              <a:t>576.9</a:t>
            </a:r>
            <a:r>
              <a:rPr lang="zh-TW" altLang="en-US" sz="4400" b="1" dirty="0">
                <a:solidFill>
                  <a:schemeClr val="bg2">
                    <a:lumMod val="25000"/>
                  </a:schemeClr>
                </a:solidFill>
              </a:rPr>
              <a:t>毫米，年平均氣溫</a:t>
            </a:r>
            <a:r>
              <a:rPr lang="en-US" altLang="zh-TW" sz="4400" b="1" dirty="0">
                <a:solidFill>
                  <a:schemeClr val="bg2">
                    <a:lumMod val="25000"/>
                  </a:schemeClr>
                </a:solidFill>
              </a:rPr>
              <a:t>13.0</a:t>
            </a:r>
            <a:r>
              <a:rPr lang="en-US" altLang="zh-TW" sz="4400" b="1" dirty="0" smtClean="0">
                <a:solidFill>
                  <a:schemeClr val="bg2">
                    <a:lumMod val="25000"/>
                  </a:schemeClr>
                </a:solidFill>
              </a:rPr>
              <a:t>℃</a:t>
            </a:r>
            <a:r>
              <a:rPr lang="zh-TW" altLang="en-US" sz="4400" b="1" dirty="0" smtClean="0">
                <a:solidFill>
                  <a:schemeClr val="bg2">
                    <a:lumMod val="25000"/>
                  </a:schemeClr>
                </a:solidFill>
              </a:rPr>
              <a:t>。</a:t>
            </a:r>
            <a:endParaRPr lang="en-US" altLang="zh-TW" sz="4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zh-TW" altLang="en-US" sz="4400" b="1" dirty="0" smtClean="0">
                <a:solidFill>
                  <a:schemeClr val="bg2">
                    <a:lumMod val="25000"/>
                  </a:schemeClr>
                </a:solidFill>
              </a:rPr>
              <a:t>複雜</a:t>
            </a:r>
            <a:r>
              <a:rPr lang="zh-TW" altLang="en-US" sz="4400" b="1" dirty="0">
                <a:solidFill>
                  <a:schemeClr val="bg2">
                    <a:lumMod val="25000"/>
                  </a:schemeClr>
                </a:solidFill>
              </a:rPr>
              <a:t>多樣的氣候特點和地形地</a:t>
            </a:r>
            <a:r>
              <a:rPr lang="zh-TW" altLang="en-US" sz="4400" b="1" dirty="0" smtClean="0">
                <a:solidFill>
                  <a:schemeClr val="bg2">
                    <a:lumMod val="25000"/>
                  </a:schemeClr>
                </a:solidFill>
              </a:rPr>
              <a:t>貌，</a:t>
            </a:r>
            <a:r>
              <a:rPr lang="zh-TW" altLang="en-US" sz="4400" b="1" dirty="0">
                <a:solidFill>
                  <a:schemeClr val="bg2">
                    <a:lumMod val="25000"/>
                  </a:schemeClr>
                </a:solidFill>
              </a:rPr>
              <a:t>堪稱自然博物館，有“小中國之稱”。</a:t>
            </a:r>
          </a:p>
        </p:txBody>
      </p:sp>
      <p:sp>
        <p:nvSpPr>
          <p:cNvPr id="15" name="橢圓形圖說文字 14"/>
          <p:cNvSpPr/>
          <p:nvPr/>
        </p:nvSpPr>
        <p:spPr>
          <a:xfrm>
            <a:off x="670808" y="5554336"/>
            <a:ext cx="1645920" cy="729948"/>
          </a:xfrm>
          <a:prstGeom prst="wedgeEllipseCallout">
            <a:avLst>
              <a:gd name="adj1" fmla="val 39253"/>
              <a:gd name="adj2" fmla="val -65242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/>
              <a:t>Check!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438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圖說文字 2"/>
          <p:cNvSpPr/>
          <p:nvPr/>
        </p:nvSpPr>
        <p:spPr>
          <a:xfrm>
            <a:off x="9094906" y="3251200"/>
            <a:ext cx="2938617" cy="1168400"/>
          </a:xfrm>
          <a:prstGeom prst="wedgeRectCallout">
            <a:avLst>
              <a:gd name="adj1" fmla="val -96304"/>
              <a:gd name="adj2" fmla="val -4951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/>
              <a:t>“伏旱”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7645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內容版面配置區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992" y="431845"/>
            <a:ext cx="8915398" cy="6135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46504E"/>
                </a:solidFill>
              </a:rPr>
              <a:t>陝西 ─ 地理環境</a:t>
            </a:r>
            <a:endParaRPr lang="zh-TW" altLang="en-US" dirty="0">
              <a:solidFill>
                <a:srgbClr val="46504E"/>
              </a:solidFill>
            </a:endParaRPr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>
              <a:solidFill>
                <a:srgbClr val="46504E"/>
              </a:solidFill>
            </a:endParaRPr>
          </a:p>
        </p:txBody>
      </p:sp>
      <p:sp>
        <p:nvSpPr>
          <p:cNvPr id="17" name="文字版面配置區 1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2" name="矩形圖說文字 21"/>
          <p:cNvSpPr/>
          <p:nvPr/>
        </p:nvSpPr>
        <p:spPr>
          <a:xfrm>
            <a:off x="1953435" y="1666540"/>
            <a:ext cx="3285067" cy="1123337"/>
          </a:xfrm>
          <a:prstGeom prst="wedgeRectCallout">
            <a:avLst>
              <a:gd name="adj1" fmla="val 93600"/>
              <a:gd name="adj2" fmla="val 74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/>
              <a:t>地形地貌</a:t>
            </a:r>
            <a:br>
              <a:rPr lang="zh-TW" altLang="en-US" sz="3600" dirty="0"/>
            </a:br>
            <a:endParaRPr lang="zh-TW" altLang="en-US" dirty="0"/>
          </a:p>
        </p:txBody>
      </p:sp>
      <p:sp>
        <p:nvSpPr>
          <p:cNvPr id="23" name="文字方塊 22"/>
          <p:cNvSpPr txBox="1"/>
          <p:nvPr/>
        </p:nvSpPr>
        <p:spPr>
          <a:xfrm>
            <a:off x="7101691" y="3499458"/>
            <a:ext cx="3854176" cy="9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4" name="矩形圖說文字 23"/>
          <p:cNvSpPr/>
          <p:nvPr/>
        </p:nvSpPr>
        <p:spPr>
          <a:xfrm>
            <a:off x="3595969" y="4551880"/>
            <a:ext cx="4335072" cy="821441"/>
          </a:xfrm>
          <a:prstGeom prst="wedgeRectCallout">
            <a:avLst>
              <a:gd name="adj1" fmla="val 29455"/>
              <a:gd name="adj2" fmla="val -18031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/>
              <a:t>溫帶、暖溫帶和北</a:t>
            </a:r>
            <a:r>
              <a:rPr lang="zh-TW" altLang="en-US" sz="2400" dirty="0" smtClean="0"/>
              <a:t>亞熱帶</a:t>
            </a:r>
            <a:r>
              <a:rPr lang="en-US" altLang="zh-TW" sz="2400" dirty="0" smtClean="0"/>
              <a:t>?</a:t>
            </a:r>
            <a:endParaRPr lang="zh-TW" altLang="en-US" sz="2400" dirty="0"/>
          </a:p>
        </p:txBody>
      </p:sp>
      <p:sp>
        <p:nvSpPr>
          <p:cNvPr id="25" name="矩形圖說文字 24"/>
          <p:cNvSpPr/>
          <p:nvPr/>
        </p:nvSpPr>
        <p:spPr>
          <a:xfrm>
            <a:off x="9094906" y="3251200"/>
            <a:ext cx="2938617" cy="1168400"/>
          </a:xfrm>
          <a:prstGeom prst="wedgeRectCallout">
            <a:avLst>
              <a:gd name="adj1" fmla="val -96304"/>
              <a:gd name="adj2" fmla="val -4951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/>
              <a:t>“伏旱”</a:t>
            </a:r>
            <a:endParaRPr lang="zh-TW" altLang="en-US" dirty="0"/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9" y="4092790"/>
            <a:ext cx="2151325" cy="1827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299127" y="2336845"/>
            <a:ext cx="7656576" cy="2123658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我國大部分地區的青藏高壓或帶狀高壓</a:t>
            </a:r>
            <a:r>
              <a:rPr lang="en-US" altLang="zh-TW" sz="4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TW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是陝西典型伏旱期大氣環流的主要</a:t>
            </a:r>
            <a:r>
              <a:rPr lang="zh-TW" alt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特徵。</a:t>
            </a:r>
            <a:endParaRPr lang="zh-TW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橢圓形圖說文字 14"/>
          <p:cNvSpPr/>
          <p:nvPr/>
        </p:nvSpPr>
        <p:spPr>
          <a:xfrm>
            <a:off x="870315" y="4400860"/>
            <a:ext cx="1645920" cy="729948"/>
          </a:xfrm>
          <a:prstGeom prst="wedgeEllipseCallout">
            <a:avLst>
              <a:gd name="adj1" fmla="val 39253"/>
              <a:gd name="adj2" fmla="val -65242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/>
              <a:t>Check!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434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46504E"/>
                </a:solidFill>
              </a:rPr>
              <a:t>陝西 ─ </a:t>
            </a:r>
            <a:r>
              <a:rPr lang="zh-TW" altLang="en-US" b="1" dirty="0" smtClean="0">
                <a:solidFill>
                  <a:schemeClr val="bg1">
                    <a:lumMod val="50000"/>
                  </a:schemeClr>
                </a:solidFill>
              </a:rPr>
              <a:t>地理環境 </a:t>
            </a:r>
            <a:r>
              <a:rPr lang="zh-TW" altLang="en-US" sz="2800" b="1" dirty="0" smtClean="0">
                <a:solidFill>
                  <a:schemeClr val="bg1">
                    <a:lumMod val="50000"/>
                  </a:schemeClr>
                </a:solidFill>
              </a:rPr>
              <a:t>─ </a:t>
            </a:r>
            <a:r>
              <a:rPr lang="zh-TW" altLang="en-US" sz="2800" b="1" dirty="0" smtClean="0">
                <a:solidFill>
                  <a:schemeClr val="bg1">
                    <a:lumMod val="75000"/>
                  </a:schemeClr>
                </a:solidFill>
              </a:rPr>
              <a:t>太白山</a:t>
            </a:r>
            <a:endParaRPr lang="zh-TW" altLang="en-US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b="1" dirty="0">
              <a:solidFill>
                <a:srgbClr val="46504E"/>
              </a:solidFill>
            </a:endParaRPr>
          </a:p>
        </p:txBody>
      </p:sp>
      <p:sp>
        <p:nvSpPr>
          <p:cNvPr id="10" name="文字版面配置區 9"/>
          <p:cNvSpPr>
            <a:spLocks noGrp="1"/>
          </p:cNvSpPr>
          <p:nvPr>
            <p:ph type="body" sz="quarter" idx="3"/>
          </p:nvPr>
        </p:nvSpPr>
        <p:spPr>
          <a:xfrm>
            <a:off x="7505610" y="2870933"/>
            <a:ext cx="3999001" cy="576262"/>
          </a:xfrm>
        </p:spPr>
        <p:txBody>
          <a:bodyPr/>
          <a:lstStyle/>
          <a:p>
            <a:r>
              <a:rPr lang="zh-TW" altLang="en-US" sz="8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太白山</a:t>
            </a:r>
            <a:endParaRPr lang="zh-TW" altLang="en-US" sz="8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8323">
            <a:off x="826051" y="1622140"/>
            <a:ext cx="4810125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>
          <a:xfrm>
            <a:off x="6415329" y="3818966"/>
            <a:ext cx="5905714" cy="3354060"/>
          </a:xfrm>
        </p:spPr>
        <p:txBody>
          <a:bodyPr>
            <a:normAutofit/>
          </a:bodyPr>
          <a:lstStyle/>
          <a:p>
            <a:r>
              <a:rPr lang="zh-TW" altLang="en-US" sz="2400" b="1" dirty="0" smtClean="0">
                <a:solidFill>
                  <a:srgbClr val="46504E"/>
                </a:solidFill>
              </a:rPr>
              <a:t>太白山位於北</a:t>
            </a:r>
            <a:r>
              <a:rPr lang="zh-TW" altLang="en-US" sz="2400" b="1" dirty="0">
                <a:solidFill>
                  <a:srgbClr val="46504E"/>
                </a:solidFill>
              </a:rPr>
              <a:t>坡海拔</a:t>
            </a:r>
            <a:r>
              <a:rPr lang="en-US" altLang="zh-TW" sz="2400" b="1" dirty="0">
                <a:solidFill>
                  <a:srgbClr val="46504E"/>
                </a:solidFill>
              </a:rPr>
              <a:t>800〜1500</a:t>
            </a:r>
            <a:r>
              <a:rPr lang="zh-TW" altLang="en-US" sz="2400" b="1" dirty="0">
                <a:solidFill>
                  <a:srgbClr val="46504E"/>
                </a:solidFill>
              </a:rPr>
              <a:t>米之間，屬溫帶季風氣候。</a:t>
            </a:r>
          </a:p>
        </p:txBody>
      </p:sp>
      <p:pic>
        <p:nvPicPr>
          <p:cNvPr id="2" name="內容版面配置區 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424" y="4549034"/>
            <a:ext cx="2133600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2829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陝西 ─ </a:t>
            </a:r>
            <a:r>
              <a:rPr lang="zh-TW" altLang="en-US" sz="3200" b="1" dirty="0" smtClean="0">
                <a:solidFill>
                  <a:schemeClr val="bg1">
                    <a:lumMod val="50000"/>
                  </a:schemeClr>
                </a:solidFill>
              </a:rPr>
              <a:t>經濟 ─ </a:t>
            </a:r>
            <a:r>
              <a:rPr lang="zh-TW" altLang="en-US" sz="2600" b="1" dirty="0">
                <a:solidFill>
                  <a:schemeClr val="bg1">
                    <a:lumMod val="65000"/>
                  </a:schemeClr>
                </a:solidFill>
              </a:rPr>
              <a:t>“萬億省份俱樂部”</a:t>
            </a:r>
            <a:endParaRPr lang="zh-TW" sz="2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532" y="5175264"/>
            <a:ext cx="1713124" cy="1402202"/>
          </a:xfrm>
          <a:prstGeom prst="rect">
            <a:avLst/>
          </a:prstGeom>
        </p:spPr>
      </p:pic>
      <p:pic>
        <p:nvPicPr>
          <p:cNvPr id="26" name="圖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0" y="1393092"/>
            <a:ext cx="6159500" cy="4895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8256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596128" y="2828835"/>
            <a:ext cx="7656576" cy="1200329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3600" b="1" dirty="0" smtClean="0">
                <a:solidFill>
                  <a:schemeClr val="accent6">
                    <a:lumMod val="75000"/>
                  </a:schemeClr>
                </a:solidFill>
              </a:rPr>
              <a:t>現在陝西</a:t>
            </a:r>
            <a:r>
              <a:rPr lang="en-US" altLang="zh-TW" sz="3600" b="1" dirty="0">
                <a:solidFill>
                  <a:schemeClr val="accent6">
                    <a:lumMod val="75000"/>
                  </a:schemeClr>
                </a:solidFill>
              </a:rPr>
              <a:t>GDP</a:t>
            </a:r>
            <a:r>
              <a:rPr lang="zh-TW" altLang="en-US" sz="3600" b="1" dirty="0">
                <a:solidFill>
                  <a:schemeClr val="accent6">
                    <a:lumMod val="75000"/>
                  </a:schemeClr>
                </a:solidFill>
              </a:rPr>
              <a:t>總量居全國</a:t>
            </a:r>
            <a:r>
              <a:rPr lang="en-US" altLang="zh-TW" sz="3600" b="1" dirty="0">
                <a:solidFill>
                  <a:schemeClr val="accent6">
                    <a:lumMod val="75000"/>
                  </a:schemeClr>
                </a:solidFill>
              </a:rPr>
              <a:t>16</a:t>
            </a:r>
            <a:r>
              <a:rPr lang="zh-TW" altLang="en-US" sz="3600" b="1" dirty="0" smtClean="0">
                <a:solidFill>
                  <a:schemeClr val="accent6">
                    <a:lumMod val="75000"/>
                  </a:schemeClr>
                </a:solidFill>
              </a:rPr>
              <a:t>位，</a:t>
            </a:r>
            <a:r>
              <a:rPr lang="zh-TW" altLang="en-US" sz="3600" b="1" dirty="0">
                <a:solidFill>
                  <a:schemeClr val="accent6">
                    <a:lumMod val="75000"/>
                  </a:schemeClr>
                </a:solidFill>
              </a:rPr>
              <a:t>正式跨入中國“萬億省份俱樂部”</a:t>
            </a:r>
          </a:p>
        </p:txBody>
      </p:sp>
      <p:sp>
        <p:nvSpPr>
          <p:cNvPr id="11" name="橢圓形圖說文字 10"/>
          <p:cNvSpPr/>
          <p:nvPr/>
        </p:nvSpPr>
        <p:spPr>
          <a:xfrm>
            <a:off x="1343908" y="4589136"/>
            <a:ext cx="1645920" cy="729948"/>
          </a:xfrm>
          <a:prstGeom prst="wedgeEllipseCallout">
            <a:avLst>
              <a:gd name="adj1" fmla="val 39253"/>
              <a:gd name="adj2" fmla="val -65242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b="1" dirty="0" smtClean="0"/>
              <a:t>Check!</a:t>
            </a:r>
            <a:endParaRPr lang="zh-TW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3565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074412" y="759656"/>
            <a:ext cx="7656576" cy="646331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3600" dirty="0" smtClean="0">
                <a:solidFill>
                  <a:schemeClr val="accent1">
                    <a:lumMod val="75000"/>
                  </a:schemeClr>
                </a:solidFill>
              </a:rPr>
              <a:t>第一產業</a:t>
            </a:r>
            <a:endParaRPr lang="zh-TW" alt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橢圓形圖說文字 10"/>
          <p:cNvSpPr/>
          <p:nvPr/>
        </p:nvSpPr>
        <p:spPr>
          <a:xfrm>
            <a:off x="1015238" y="5745431"/>
            <a:ext cx="1645920" cy="729948"/>
          </a:xfrm>
          <a:prstGeom prst="wedgeEllipseCallout">
            <a:avLst>
              <a:gd name="adj1" fmla="val 39253"/>
              <a:gd name="adj2" fmla="val -65242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>
                <a:solidFill>
                  <a:schemeClr val="bg1"/>
                </a:solidFill>
              </a:rPr>
              <a:t>Check!</a:t>
            </a:r>
            <a:endParaRPr lang="zh-TW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37000" y="1790933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2000" dirty="0" smtClean="0">
                <a:solidFill>
                  <a:schemeClr val="accent1">
                    <a:lumMod val="75000"/>
                  </a:schemeClr>
                </a:solidFill>
              </a:rPr>
              <a:t>2013</a:t>
            </a:r>
            <a:r>
              <a:rPr lang="zh-TW" altLang="en-US" sz="2000" dirty="0" smtClean="0">
                <a:solidFill>
                  <a:schemeClr val="accent1">
                    <a:lumMod val="75000"/>
                  </a:schemeClr>
                </a:solidFill>
              </a:rPr>
              <a:t>年糧食</a:t>
            </a:r>
            <a:r>
              <a:rPr lang="zh-TW" altLang="en-US" sz="2000" dirty="0">
                <a:solidFill>
                  <a:schemeClr val="accent1">
                    <a:lumMod val="75000"/>
                  </a:schemeClr>
                </a:solidFill>
              </a:rPr>
              <a:t>播種</a:t>
            </a:r>
            <a:r>
              <a:rPr lang="zh-TW" altLang="en-US" sz="2000" dirty="0" smtClean="0">
                <a:solidFill>
                  <a:schemeClr val="accent1">
                    <a:lumMod val="75000"/>
                  </a:schemeClr>
                </a:solidFill>
              </a:rPr>
              <a:t>面積</a:t>
            </a:r>
            <a:r>
              <a:rPr lang="en-US" altLang="zh-TW" sz="2000" dirty="0" smtClean="0">
                <a:solidFill>
                  <a:schemeClr val="accent1">
                    <a:lumMod val="75000"/>
                  </a:schemeClr>
                </a:solidFill>
              </a:rPr>
              <a:t>3105.13</a:t>
            </a:r>
            <a:r>
              <a:rPr lang="zh-TW" altLang="en-US" sz="2000" dirty="0">
                <a:solidFill>
                  <a:schemeClr val="accent1">
                    <a:lumMod val="75000"/>
                  </a:schemeClr>
                </a:solidFill>
              </a:rPr>
              <a:t>千</a:t>
            </a:r>
            <a:r>
              <a:rPr lang="zh-TW" altLang="en-US" sz="2000" dirty="0" smtClean="0">
                <a:solidFill>
                  <a:schemeClr val="accent1">
                    <a:lumMod val="75000"/>
                  </a:schemeClr>
                </a:solidFill>
              </a:rPr>
              <a:t>公頃</a:t>
            </a:r>
            <a:endParaRPr lang="en-US" altLang="zh-TW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3557">
            <a:off x="9445796" y="4783489"/>
            <a:ext cx="2258024" cy="16980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矩形 7"/>
          <p:cNvSpPr/>
          <p:nvPr/>
        </p:nvSpPr>
        <p:spPr>
          <a:xfrm>
            <a:off x="5074412" y="2757269"/>
            <a:ext cx="7656576" cy="646331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3600" dirty="0" smtClean="0">
                <a:solidFill>
                  <a:schemeClr val="accent1">
                    <a:lumMod val="75000"/>
                  </a:schemeClr>
                </a:solidFill>
              </a:rPr>
              <a:t>第二產業</a:t>
            </a:r>
            <a:endParaRPr lang="zh-TW" alt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37000" y="3676477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2000" dirty="0" smtClean="0">
                <a:solidFill>
                  <a:schemeClr val="accent1">
                    <a:lumMod val="75000"/>
                  </a:schemeClr>
                </a:solidFill>
              </a:rPr>
              <a:t>同年陝西全部工業增加值</a:t>
            </a:r>
            <a:r>
              <a:rPr lang="en-US" altLang="zh-TW" sz="2000" dirty="0" smtClean="0">
                <a:solidFill>
                  <a:schemeClr val="accent1">
                    <a:lumMod val="75000"/>
                  </a:schemeClr>
                </a:solidFill>
              </a:rPr>
              <a:t>7507.34</a:t>
            </a:r>
            <a:r>
              <a:rPr lang="zh-TW" altLang="en-US" sz="2000" dirty="0" smtClean="0">
                <a:solidFill>
                  <a:schemeClr val="accent1">
                    <a:lumMod val="75000"/>
                  </a:schemeClr>
                </a:solidFill>
              </a:rPr>
              <a:t>億元</a:t>
            </a:r>
            <a:endParaRPr lang="en-US" altLang="zh-TW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74412" y="4754882"/>
            <a:ext cx="7656576" cy="646331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3600" dirty="0">
                <a:solidFill>
                  <a:schemeClr val="accent1">
                    <a:lumMod val="75000"/>
                  </a:schemeClr>
                </a:solidFill>
              </a:rPr>
              <a:t>第三產業</a:t>
            </a:r>
          </a:p>
        </p:txBody>
      </p:sp>
      <p:sp>
        <p:nvSpPr>
          <p:cNvPr id="13" name="矩形 12"/>
          <p:cNvSpPr/>
          <p:nvPr/>
        </p:nvSpPr>
        <p:spPr>
          <a:xfrm>
            <a:off x="3937000" y="5650819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2000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同年</a:t>
            </a:r>
            <a:r>
              <a:rPr lang="zh-TW" altLang="en-US" sz="20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社會消費品零售總額</a:t>
            </a:r>
            <a:r>
              <a:rPr lang="en-US" altLang="zh-TW" sz="20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4938.54</a:t>
            </a:r>
            <a:r>
              <a:rPr lang="zh-TW" altLang="en-US" sz="20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億元</a:t>
            </a:r>
            <a:endParaRPr lang="en-US" altLang="zh-TW" sz="2000" dirty="0" smtClean="0">
              <a:solidFill>
                <a:schemeClr val="accent1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6787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陝西 ─ </a:t>
            </a:r>
            <a:r>
              <a:rPr lang="zh-TW" altLang="en-US" b="1" dirty="0" smtClean="0">
                <a:solidFill>
                  <a:schemeClr val="bg1">
                    <a:lumMod val="50000"/>
                  </a:schemeClr>
                </a:solidFill>
              </a:rPr>
              <a:t>人口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zh-TW" altLang="en-US" b="1" dirty="0">
                <a:solidFill>
                  <a:schemeClr val="bg1">
                    <a:lumMod val="50000"/>
                  </a:schemeClr>
                </a:solidFill>
              </a:rPr>
            </a:br>
            <a:endParaRPr lang="zh-TW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9" name="圖表 8"/>
          <p:cNvGraphicFramePr/>
          <p:nvPr>
            <p:extLst>
              <p:ext uri="{D42A27DB-BD31-4B8C-83A1-F6EECF244321}">
                <p14:modId xmlns:p14="http://schemas.microsoft.com/office/powerpoint/2010/main" val="50576535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圖片 9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572" y="5123329"/>
            <a:ext cx="1847981" cy="173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66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陝西 ─ </a:t>
            </a:r>
            <a:r>
              <a:rPr lang="zh-TW" altLang="en-US" sz="3200" dirty="0" smtClean="0">
                <a:solidFill>
                  <a:schemeClr val="bg1">
                    <a:lumMod val="50000"/>
                  </a:schemeClr>
                </a:solidFill>
              </a:rPr>
              <a:t>交通</a:t>
            </a:r>
            <a:endParaRPr lang="zh-TW" altLang="en-US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769" y="4894649"/>
            <a:ext cx="1822862" cy="1828959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9645">
            <a:off x="578074" y="2055344"/>
            <a:ext cx="4800750" cy="3193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字方塊 8"/>
          <p:cNvSpPr txBox="1"/>
          <p:nvPr/>
        </p:nvSpPr>
        <p:spPr>
          <a:xfrm>
            <a:off x="6777318" y="1519518"/>
            <a:ext cx="4531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chemeClr val="accent1">
                    <a:lumMod val="50000"/>
                  </a:schemeClr>
                </a:solidFill>
              </a:rPr>
              <a:t>航空</a:t>
            </a:r>
            <a:endParaRPr lang="zh-TW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6777318" y="3271603"/>
            <a:ext cx="4531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schemeClr val="accent1">
                    <a:lumMod val="75000"/>
                  </a:schemeClr>
                </a:solidFill>
              </a:rPr>
              <a:t>鐵路、公路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6777318" y="2181403"/>
            <a:ext cx="45316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hlinkClick r:id="rId4"/>
              </a:rPr>
              <a:t>西安咸陽</a:t>
            </a:r>
            <a:r>
              <a:rPr lang="zh-TW" altLang="en-US" dirty="0" smtClean="0">
                <a:hlinkClick r:id="rId4"/>
              </a:rPr>
              <a:t>國際機場</a:t>
            </a:r>
            <a:r>
              <a:rPr lang="zh-TW" altLang="en-US" dirty="0" smtClean="0"/>
              <a:t>、</a:t>
            </a:r>
            <a:r>
              <a:rPr lang="zh-TW" altLang="en-US" dirty="0" smtClean="0">
                <a:hlinkClick r:id="rId5"/>
              </a:rPr>
              <a:t>漢中機場</a:t>
            </a:r>
            <a:r>
              <a:rPr lang="zh-TW" altLang="en-US" dirty="0" smtClean="0"/>
              <a:t>、</a:t>
            </a:r>
            <a:r>
              <a:rPr lang="zh-TW" altLang="en-US" dirty="0" smtClean="0">
                <a:hlinkClick r:id="rId6"/>
              </a:rPr>
              <a:t>榆</a:t>
            </a:r>
            <a:r>
              <a:rPr lang="zh-TW" altLang="en-US" dirty="0">
                <a:hlinkClick r:id="rId6"/>
              </a:rPr>
              <a:t>林</a:t>
            </a:r>
            <a:r>
              <a:rPr lang="zh-TW" altLang="en-US" dirty="0" smtClean="0">
                <a:hlinkClick r:id="rId6"/>
              </a:rPr>
              <a:t>機場</a:t>
            </a:r>
            <a:r>
              <a:rPr lang="zh-TW" altLang="en-US" dirty="0" smtClean="0"/>
              <a:t>、</a:t>
            </a:r>
            <a:r>
              <a:rPr lang="zh-TW" altLang="en-US" dirty="0" smtClean="0">
                <a:hlinkClick r:id="rId7"/>
              </a:rPr>
              <a:t>寶雞機場</a:t>
            </a:r>
            <a:r>
              <a:rPr lang="zh-TW" altLang="en-US" dirty="0" smtClean="0"/>
              <a:t>、</a:t>
            </a:r>
            <a:r>
              <a:rPr lang="zh-TW" altLang="en-US" dirty="0" smtClean="0">
                <a:hlinkClick r:id="rId8"/>
              </a:rPr>
              <a:t>安康</a:t>
            </a:r>
            <a:r>
              <a:rPr lang="zh-TW" altLang="en-US" dirty="0">
                <a:hlinkClick r:id="rId8"/>
              </a:rPr>
              <a:t>機場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6733288" y="3806127"/>
            <a:ext cx="4619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西寶高速、西康高速、西銅高速、包茂高速（陝西段）、青銀高速（陝西段）、福銀高速（陝西段）、滬陝高速（陝西</a:t>
            </a:r>
            <a:r>
              <a:rPr lang="zh-TW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段</a:t>
            </a:r>
            <a:r>
              <a:rPr lang="zh-TW" alt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）</a:t>
            </a:r>
          </a:p>
        </p:txBody>
      </p:sp>
      <p:pic>
        <p:nvPicPr>
          <p:cNvPr id="13" name="圖片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559" y="4161040"/>
            <a:ext cx="2265829" cy="1467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506443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陝西 ─ </a:t>
            </a:r>
            <a:r>
              <a:rPr lang="zh-TW" altLang="en-US" sz="3200" dirty="0" smtClean="0">
                <a:solidFill>
                  <a:schemeClr val="bg1">
                    <a:lumMod val="50000"/>
                  </a:schemeClr>
                </a:solidFill>
              </a:rPr>
              <a:t>河流</a:t>
            </a:r>
            <a:endParaRPr lang="zh-TW" altLang="en-US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568">
            <a:off x="951133" y="1667307"/>
            <a:ext cx="3215021" cy="3208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圖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5703">
            <a:off x="3894074" y="2579914"/>
            <a:ext cx="5165026" cy="3864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圖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16" name="資料庫圖表 15"/>
          <p:cNvGraphicFramePr/>
          <p:nvPr>
            <p:extLst>
              <p:ext uri="{D42A27DB-BD31-4B8C-83A1-F6EECF244321}">
                <p14:modId xmlns:p14="http://schemas.microsoft.com/office/powerpoint/2010/main" val="32224504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2955396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6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關於陝西</a:t>
            </a:r>
            <a:r>
              <a:rPr lang="en-US" altLang="zh-TW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endParaRPr lang="zh-TW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4" name="內容版面配置區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4000" b="1" dirty="0" smtClean="0">
                <a:ln w="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/>
                </a:solidFill>
              </a:rPr>
              <a:t>陝西省的地理位置</a:t>
            </a:r>
            <a:endParaRPr lang="zh-TW" sz="4000" b="1" dirty="0" smtClean="0">
              <a:ln w="0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/>
              </a:solidFill>
            </a:endParaRPr>
          </a:p>
          <a:p>
            <a:r>
              <a:rPr lang="zh-TW" altLang="en-US" sz="4000" b="1" dirty="0" smtClean="0">
                <a:ln w="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/>
                </a:solidFill>
              </a:rPr>
              <a:t>經濟</a:t>
            </a:r>
            <a:endParaRPr lang="en-US" altLang="zh-TW" sz="4000" b="1" dirty="0" smtClean="0">
              <a:ln w="0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/>
              </a:solidFill>
            </a:endParaRPr>
          </a:p>
          <a:p>
            <a:r>
              <a:rPr lang="zh-TW" altLang="en-US" sz="4000" b="1" dirty="0" smtClean="0">
                <a:ln w="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/>
                </a:solidFill>
              </a:rPr>
              <a:t>交通</a:t>
            </a:r>
            <a:endParaRPr lang="zh-TW" sz="4000" b="1" dirty="0">
              <a:ln w="0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陝西 ─ </a:t>
            </a:r>
            <a:r>
              <a:rPr lang="zh-TW" alt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自然資源</a:t>
            </a:r>
            <a:endParaRPr lang="zh-TW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8" name="內容版面配置區 7" descr="梯形清單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383611"/>
              </p:ext>
            </p:extLst>
          </p:nvPr>
        </p:nvGraphicFramePr>
        <p:xfrm>
          <a:off x="1647825" y="1634067"/>
          <a:ext cx="9856787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圖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541" y="5526741"/>
            <a:ext cx="1149900" cy="119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99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9B1C5BF-0420-4EED-9944-F6F16EA39D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A9B1C5BF-0420-4EED-9944-F6F16EA39D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A9B1C5BF-0420-4EED-9944-F6F16EA39D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graphicEl>
                                              <a:dgm id="{A9B1C5BF-0420-4EED-9944-F6F16EA39D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FE0D9B8-9E55-41F7-9E34-C66E0B78F7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EFE0D9B8-9E55-41F7-9E34-C66E0B78F7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graphicEl>
                                              <a:dgm id="{EFE0D9B8-9E55-41F7-9E34-C66E0B78F7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EFE0D9B8-9E55-41F7-9E34-C66E0B78F7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7B728A9-AD84-4207-A23C-601892B99C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graphicEl>
                                              <a:dgm id="{A7B728A9-AD84-4207-A23C-601892B99C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graphicEl>
                                              <a:dgm id="{A7B728A9-AD84-4207-A23C-601892B99C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A7B728A9-AD84-4207-A23C-601892B99C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507D813-C49F-4AB9-A5E8-6A2ABD12F1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graphicEl>
                                              <a:dgm id="{E507D813-C49F-4AB9-A5E8-6A2ABD12F1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graphicEl>
                                              <a:dgm id="{E507D813-C49F-4AB9-A5E8-6A2ABD12F1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E507D813-C49F-4AB9-A5E8-6A2ABD12F1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D99D158-6DDD-44C9-9AB9-72B0417F1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graphicEl>
                                              <a:dgm id="{4D99D158-6DDD-44C9-9AB9-72B0417F1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graphicEl>
                                              <a:dgm id="{4D99D158-6DDD-44C9-9AB9-72B0417F1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graphicEl>
                                              <a:dgm id="{4D99D158-6DDD-44C9-9AB9-72B0417F15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70D3107-E7F1-4882-B7BF-17471260B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graphicEl>
                                              <a:dgm id="{B70D3107-E7F1-4882-B7BF-17471260B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graphicEl>
                                              <a:dgm id="{B70D3107-E7F1-4882-B7BF-17471260B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B70D3107-E7F1-4882-B7BF-17471260B4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陝西 ─ </a:t>
            </a:r>
            <a:r>
              <a:rPr lang="zh-TW" altLang="en-US" sz="3200" dirty="0" smtClean="0">
                <a:solidFill>
                  <a:schemeClr val="bg1">
                    <a:lumMod val="50000"/>
                  </a:schemeClr>
                </a:solidFill>
              </a:rPr>
              <a:t>社會</a:t>
            </a:r>
            <a:endParaRPr lang="zh-TW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783">
            <a:off x="6806868" y="2979934"/>
            <a:ext cx="4313238" cy="3234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3077">
            <a:off x="1452156" y="1738007"/>
            <a:ext cx="5441244" cy="4080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767">
            <a:off x="5358994" y="4082998"/>
            <a:ext cx="2243085" cy="2175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070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陝西 ─ </a:t>
            </a:r>
            <a:r>
              <a:rPr lang="zh-TW" altLang="en-US" sz="3200" dirty="0" smtClean="0">
                <a:solidFill>
                  <a:schemeClr val="bg1">
                    <a:lumMod val="50000"/>
                  </a:schemeClr>
                </a:solidFill>
              </a:rPr>
              <a:t>社會</a:t>
            </a:r>
            <a:endParaRPr lang="zh-TW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783">
            <a:off x="6806868" y="2979934"/>
            <a:ext cx="4313238" cy="3234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3077">
            <a:off x="1452156" y="1738007"/>
            <a:ext cx="5441244" cy="4080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767">
            <a:off x="5358994" y="4082998"/>
            <a:ext cx="2243085" cy="2175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5306">
            <a:off x="152400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3523">
            <a:off x="4392168" y="1965960"/>
            <a:ext cx="3407664" cy="2926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119" y="302798"/>
            <a:ext cx="8344602" cy="6252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312" y="666750"/>
            <a:ext cx="4143375" cy="552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516881" y="2967335"/>
            <a:ext cx="3158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謝謝各位</a:t>
            </a:r>
            <a:r>
              <a:rPr lang="en-US" altLang="zh-TW" sz="54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!</a:t>
            </a:r>
            <a:endParaRPr lang="zh-TW" altLang="en-US" sz="54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6912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tx1"/>
            </a:gs>
            <a:gs pos="100000">
              <a:schemeClr val="tx1"/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860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內容版面配置區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992" y="431845"/>
            <a:ext cx="8915398" cy="6135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陝西 ─ 地理環境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>
              <a:solidFill>
                <a:srgbClr val="46504E"/>
              </a:solidFill>
            </a:endParaRPr>
          </a:p>
        </p:txBody>
      </p:sp>
      <p:sp>
        <p:nvSpPr>
          <p:cNvPr id="17" name="文字版面配置區 1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3" name="文字方塊 22"/>
          <p:cNvSpPr txBox="1"/>
          <p:nvPr/>
        </p:nvSpPr>
        <p:spPr>
          <a:xfrm>
            <a:off x="7101691" y="3499458"/>
            <a:ext cx="3854176" cy="9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9" y="4092790"/>
            <a:ext cx="2151325" cy="1827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835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9" y="4092790"/>
            <a:ext cx="2151325" cy="1827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1727200" y="570037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</a:rPr>
              <a:t>位於中國內陸腹地，橫跨黃河和長江兩大流域</a:t>
            </a:r>
            <a:r>
              <a:rPr lang="zh-TW" altLang="en-US" sz="3200" b="1" dirty="0" smtClean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</a:rPr>
              <a:t>中部</a:t>
            </a:r>
            <a:endParaRPr lang="zh-TW" altLang="en-US" sz="3200" b="1" dirty="0">
              <a:ln>
                <a:solidFill>
                  <a:schemeClr val="tx1"/>
                </a:solidFill>
              </a:ln>
              <a:effectLst>
                <a:glow rad="1270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5" name="標題 6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</p:spPr>
        <p:txBody>
          <a:bodyPr/>
          <a:lstStyle/>
          <a:p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陝西 ─ 地理環境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794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048000" y="570037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</a:rPr>
              <a:t>地理坐標處於東經</a:t>
            </a:r>
            <a:r>
              <a:rPr lang="en-US" altLang="zh-TW" sz="3200" b="1" dirty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</a:rPr>
              <a:t>105°29′~111°15</a:t>
            </a:r>
            <a:r>
              <a:rPr lang="en-US" altLang="zh-TW" sz="3200" b="1" dirty="0" smtClean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</a:rPr>
              <a:t>′</a:t>
            </a:r>
            <a:endParaRPr lang="zh-TW" altLang="en-US" sz="3200" b="1" dirty="0">
              <a:ln>
                <a:solidFill>
                  <a:schemeClr val="tx1"/>
                </a:solidFill>
              </a:ln>
              <a:effectLst>
                <a:glow rad="1270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9" y="4092790"/>
            <a:ext cx="2151325" cy="1827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標題 6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</p:spPr>
        <p:txBody>
          <a:bodyPr/>
          <a:lstStyle/>
          <a:p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陝西 ─ 地理環境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160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4000" y="568343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</a:rPr>
              <a:t>北緯</a:t>
            </a:r>
            <a:r>
              <a:rPr lang="en-US" altLang="zh-TW" sz="3200" b="1" dirty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</a:rPr>
              <a:t>31°42′</a:t>
            </a:r>
            <a:r>
              <a:rPr lang="zh-TW" altLang="en-US" sz="3200" b="1" dirty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</a:rPr>
              <a:t>～</a:t>
            </a:r>
            <a:r>
              <a:rPr lang="en-US" altLang="zh-TW" sz="3200" b="1" dirty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</a:rPr>
              <a:t>39°35′</a:t>
            </a:r>
            <a:r>
              <a:rPr lang="zh-TW" altLang="en-US" sz="3200" b="1" dirty="0">
                <a:ln>
                  <a:solidFill>
                    <a:schemeClr val="tx1"/>
                  </a:solidFill>
                </a:ln>
                <a:effectLst>
                  <a:glow rad="127000">
                    <a:schemeClr val="bg1">
                      <a:alpha val="60000"/>
                    </a:schemeClr>
                  </a:glow>
                </a:effectLst>
              </a:rPr>
              <a:t>之間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9" y="4092790"/>
            <a:ext cx="2151325" cy="1827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標題 6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</p:spPr>
        <p:txBody>
          <a:bodyPr/>
          <a:lstStyle/>
          <a:p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陝西 ─ 地理環境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622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圖說文字 9"/>
          <p:cNvSpPr/>
          <p:nvPr/>
        </p:nvSpPr>
        <p:spPr>
          <a:xfrm>
            <a:off x="1953435" y="1666540"/>
            <a:ext cx="3285067" cy="1123337"/>
          </a:xfrm>
          <a:prstGeom prst="wedgeRectCallout">
            <a:avLst>
              <a:gd name="adj1" fmla="val 93600"/>
              <a:gd name="adj2" fmla="val 74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/>
              <a:t>地形地貌</a:t>
            </a:r>
            <a:br>
              <a:rPr lang="zh-TW" altLang="en-US" sz="3600" dirty="0"/>
            </a:b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9" y="4092790"/>
            <a:ext cx="2151325" cy="1827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標題 6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</p:spPr>
        <p:txBody>
          <a:bodyPr/>
          <a:lstStyle/>
          <a:p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陝西 ─ 地理環境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377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內容版面配置區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992" y="431845"/>
            <a:ext cx="8915398" cy="6135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46504E"/>
                </a:solidFill>
              </a:rPr>
              <a:t>陝西 ─ 地理環境</a:t>
            </a:r>
            <a:endParaRPr lang="zh-TW" altLang="en-US" dirty="0">
              <a:solidFill>
                <a:srgbClr val="46504E"/>
              </a:solidFill>
            </a:endParaRPr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>
              <a:solidFill>
                <a:srgbClr val="46504E"/>
              </a:solidFill>
            </a:endParaRPr>
          </a:p>
        </p:txBody>
      </p:sp>
      <p:sp>
        <p:nvSpPr>
          <p:cNvPr id="17" name="文字版面配置區 1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2" name="矩形圖說文字 21"/>
          <p:cNvSpPr/>
          <p:nvPr/>
        </p:nvSpPr>
        <p:spPr>
          <a:xfrm>
            <a:off x="1953435" y="1666540"/>
            <a:ext cx="3285067" cy="1123337"/>
          </a:xfrm>
          <a:prstGeom prst="wedgeRectCallout">
            <a:avLst>
              <a:gd name="adj1" fmla="val 93600"/>
              <a:gd name="adj2" fmla="val 74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/>
              <a:t>地形地貌</a:t>
            </a:r>
            <a:br>
              <a:rPr lang="zh-TW" altLang="en-US" sz="3600" dirty="0"/>
            </a:br>
            <a:endParaRPr lang="zh-TW" altLang="en-US" dirty="0"/>
          </a:p>
        </p:txBody>
      </p:sp>
      <p:sp>
        <p:nvSpPr>
          <p:cNvPr id="23" name="文字方塊 22"/>
          <p:cNvSpPr txBox="1"/>
          <p:nvPr/>
        </p:nvSpPr>
        <p:spPr>
          <a:xfrm>
            <a:off x="7101691" y="3499458"/>
            <a:ext cx="3854176" cy="9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4" name="矩形圖說文字 23"/>
          <p:cNvSpPr/>
          <p:nvPr/>
        </p:nvSpPr>
        <p:spPr>
          <a:xfrm>
            <a:off x="3595969" y="4551880"/>
            <a:ext cx="4335072" cy="821441"/>
          </a:xfrm>
          <a:prstGeom prst="wedgeRectCallout">
            <a:avLst>
              <a:gd name="adj1" fmla="val 29455"/>
              <a:gd name="adj2" fmla="val -18031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/>
              <a:t>溫帶、暖溫帶和北</a:t>
            </a:r>
            <a:r>
              <a:rPr lang="zh-TW" altLang="en-US" sz="2400" dirty="0" smtClean="0"/>
              <a:t>亞熱帶</a:t>
            </a:r>
            <a:r>
              <a:rPr lang="en-US" altLang="zh-TW" sz="2400" dirty="0" smtClean="0"/>
              <a:t>?</a:t>
            </a:r>
            <a:endParaRPr lang="zh-TW" altLang="en-US" sz="2400" dirty="0"/>
          </a:p>
        </p:txBody>
      </p:sp>
      <p:sp>
        <p:nvSpPr>
          <p:cNvPr id="25" name="矩形圖說文字 24"/>
          <p:cNvSpPr/>
          <p:nvPr/>
        </p:nvSpPr>
        <p:spPr>
          <a:xfrm>
            <a:off x="9094906" y="3251200"/>
            <a:ext cx="2938617" cy="1168400"/>
          </a:xfrm>
          <a:prstGeom prst="wedgeRectCallout">
            <a:avLst>
              <a:gd name="adj1" fmla="val -96304"/>
              <a:gd name="adj2" fmla="val -4951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/>
              <a:t>“伏旱”</a:t>
            </a:r>
            <a:endParaRPr lang="zh-TW" altLang="en-US" dirty="0"/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9" y="4092790"/>
            <a:ext cx="2151325" cy="1827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341225" y="1690062"/>
            <a:ext cx="7656576" cy="3477875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陝西省海拔段主要分佈在</a:t>
            </a:r>
            <a:r>
              <a:rPr lang="en-US" altLang="zh-TW" sz="44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500</a:t>
            </a:r>
            <a:r>
              <a:rPr lang="zh-TW" altLang="en-US" sz="44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米到</a:t>
            </a:r>
            <a:r>
              <a:rPr lang="en-US" altLang="zh-TW" sz="44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2000</a:t>
            </a:r>
            <a:r>
              <a:rPr lang="zh-TW" altLang="en-US" sz="44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米</a:t>
            </a:r>
            <a:r>
              <a:rPr lang="zh-TW" altLang="en-US" sz="44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之間</a:t>
            </a:r>
            <a:endParaRPr lang="en-US" altLang="zh-TW" sz="4400" b="1" dirty="0" smtClean="0">
              <a:ln w="0"/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ctr"/>
            <a:r>
              <a:rPr lang="zh-TW" altLang="en-US" sz="44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陝西省</a:t>
            </a:r>
            <a:r>
              <a:rPr lang="zh-TW" altLang="en-US" sz="44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平均海拔</a:t>
            </a:r>
            <a:r>
              <a:rPr lang="en-US" altLang="zh-TW" sz="44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1127</a:t>
            </a:r>
            <a:r>
              <a:rPr lang="zh-TW" altLang="en-US" sz="44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米</a:t>
            </a:r>
            <a:endParaRPr lang="en-US" altLang="zh-TW" sz="4400" b="1" dirty="0" smtClean="0">
              <a:ln w="0"/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ctr"/>
            <a:r>
              <a:rPr lang="zh-TW" altLang="en-US" sz="44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最高</a:t>
            </a:r>
            <a:r>
              <a:rPr lang="zh-TW" altLang="en-US" sz="44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的是寶雞</a:t>
            </a:r>
            <a:r>
              <a:rPr lang="zh-TW" altLang="en-US" sz="44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市</a:t>
            </a:r>
            <a:endParaRPr lang="en-US" altLang="zh-TW" sz="4400" b="1" dirty="0">
              <a:ln w="0"/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ctr"/>
            <a:r>
              <a:rPr lang="zh-TW" altLang="en-US" sz="44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最低</a:t>
            </a:r>
            <a:r>
              <a:rPr lang="zh-TW" altLang="en-US" sz="44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的是渭</a:t>
            </a:r>
            <a:r>
              <a:rPr lang="zh-TW" altLang="en-US" sz="44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南市</a:t>
            </a:r>
            <a:endParaRPr lang="zh-TW" altLang="en-US" sz="4400" b="1" dirty="0">
              <a:ln w="0"/>
              <a:solidFill>
                <a:schemeClr val="accent1"/>
              </a:solidFill>
            </a:endParaRPr>
          </a:p>
        </p:txBody>
      </p:sp>
      <p:sp>
        <p:nvSpPr>
          <p:cNvPr id="15" name="橢圓形圖說文字 14"/>
          <p:cNvSpPr/>
          <p:nvPr/>
        </p:nvSpPr>
        <p:spPr>
          <a:xfrm>
            <a:off x="928623" y="5117747"/>
            <a:ext cx="1645920" cy="729948"/>
          </a:xfrm>
          <a:prstGeom prst="wedgeEllipseCallout">
            <a:avLst>
              <a:gd name="adj1" fmla="val 39253"/>
              <a:gd name="adj2" fmla="val -6524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/>
              <a:t>Check!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9403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圖說文字 8"/>
          <p:cNvSpPr/>
          <p:nvPr/>
        </p:nvSpPr>
        <p:spPr>
          <a:xfrm>
            <a:off x="3595969" y="4551880"/>
            <a:ext cx="4335072" cy="821441"/>
          </a:xfrm>
          <a:prstGeom prst="wedgeRectCallout">
            <a:avLst>
              <a:gd name="adj1" fmla="val 29455"/>
              <a:gd name="adj2" fmla="val -18031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/>
              <a:t>溫帶、暖溫帶和北</a:t>
            </a:r>
            <a:r>
              <a:rPr lang="zh-TW" altLang="en-US" sz="2400" dirty="0" smtClean="0"/>
              <a:t>亞熱帶</a:t>
            </a:r>
            <a:r>
              <a:rPr lang="en-US" altLang="zh-TW" sz="2400" dirty="0" smtClean="0"/>
              <a:t>?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5630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絲縷">
  <a:themeElements>
    <a:clrScheme name="絲縷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絲縷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絲縷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6F0C7C-95CD-4157-B59F-1693F8160B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461</Words>
  <Application>Microsoft Office PowerPoint</Application>
  <PresentationFormat>寬螢幕</PresentationFormat>
  <Paragraphs>81</Paragraphs>
  <Slides>23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3" baseType="lpstr">
      <vt:lpstr>Adobe 黑体 Std R</vt:lpstr>
      <vt:lpstr>Microsoft JhengHei UI</vt:lpstr>
      <vt:lpstr>微軟正黑體</vt:lpstr>
      <vt:lpstr>新細明體</vt:lpstr>
      <vt:lpstr>Arial</vt:lpstr>
      <vt:lpstr>Arial</vt:lpstr>
      <vt:lpstr>Calibri</vt:lpstr>
      <vt:lpstr>Century Gothic</vt:lpstr>
      <vt:lpstr>Wingdings 3</vt:lpstr>
      <vt:lpstr>絲縷</vt:lpstr>
      <vt:lpstr>PowerPoint 簡報</vt:lpstr>
      <vt:lpstr>關於陝西?</vt:lpstr>
      <vt:lpstr>陝西 ─ 地理環境</vt:lpstr>
      <vt:lpstr>陝西 ─ 地理環境</vt:lpstr>
      <vt:lpstr>陝西 ─ 地理環境</vt:lpstr>
      <vt:lpstr>陝西 ─ 地理環境</vt:lpstr>
      <vt:lpstr>陝西 ─ 地理環境</vt:lpstr>
      <vt:lpstr>陝西 ─ 地理環境</vt:lpstr>
      <vt:lpstr>PowerPoint 簡報</vt:lpstr>
      <vt:lpstr>陝西 ─ 地理環境</vt:lpstr>
      <vt:lpstr>PowerPoint 簡報</vt:lpstr>
      <vt:lpstr>陝西 ─ 地理環境</vt:lpstr>
      <vt:lpstr>陝西 ─ 地理環境 ─ 太白山</vt:lpstr>
      <vt:lpstr>陝西 ─ 經濟 ─ “萬億省份俱樂部”</vt:lpstr>
      <vt:lpstr>PowerPoint 簡報</vt:lpstr>
      <vt:lpstr>PowerPoint 簡報</vt:lpstr>
      <vt:lpstr>陝西 ─ 人口 </vt:lpstr>
      <vt:lpstr>陝西 ─ 交通</vt:lpstr>
      <vt:lpstr>陝西 ─ 河流</vt:lpstr>
      <vt:lpstr>陝西 ─ 自然資源</vt:lpstr>
      <vt:lpstr>陝西 ─ 社會</vt:lpstr>
      <vt:lpstr>陝西 ─ 社會</vt:lpstr>
      <vt:lpstr>PowerPoint 簡報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2014-05-21T20:56:30Z</dcterms:created>
  <dcterms:modified xsi:type="dcterms:W3CDTF">2014-05-26T14:23:41Z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TC034629029991</vt:lpwstr>
  </property>
</Properties>
</file>