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258" r:id="rId3"/>
    <p:sldId id="260" r:id="rId4"/>
    <p:sldId id="261" r:id="rId5"/>
    <p:sldId id="262" r:id="rId6"/>
    <p:sldId id="263" r:id="rId7"/>
    <p:sldId id="265" r:id="rId8"/>
    <p:sldId id="271" r:id="rId9"/>
    <p:sldId id="274" r:id="rId10"/>
    <p:sldId id="275" r:id="rId11"/>
    <p:sldId id="276" r:id="rId12"/>
    <p:sldId id="277" r:id="rId13"/>
    <p:sldId id="268" r:id="rId14"/>
    <p:sldId id="272" r:id="rId15"/>
    <p:sldId id="266" r:id="rId16"/>
    <p:sldId id="273" r:id="rId17"/>
    <p:sldId id="269" r:id="rId18"/>
    <p:sldId id="267" r:id="rId1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660"/>
  </p:normalViewPr>
  <p:slideViewPr>
    <p:cSldViewPr snapToGrid="0" snapToObjects="1">
      <p:cViewPr>
        <p:scale>
          <a:sx n="72" d="100"/>
          <a:sy n="72" d="100"/>
        </p:scale>
        <p:origin x="-2480" y="-144"/>
      </p:cViewPr>
      <p:guideLst>
        <p:guide orient="horz" pos="2160"/>
        <p:guide pos="2880"/>
      </p:guideLst>
    </p:cSldViewPr>
  </p:slideViewPr>
  <p:notesTextViewPr>
    <p:cViewPr>
      <p:scale>
        <a:sx n="100" d="100"/>
        <a:sy n="100" d="100"/>
      </p:scale>
      <p:origin x="0" y="0"/>
    </p:cViewPr>
  </p:notesTextViewPr>
  <p:sorterViewPr>
    <p:cViewPr>
      <p:scale>
        <a:sx n="55" d="100"/>
        <a:sy n="55" d="100"/>
      </p:scale>
      <p:origin x="0" y="0"/>
    </p:cViewPr>
  </p:sorterViewPr>
  <p:notesViewPr>
    <p:cSldViewPr snapToGrid="0" snapToObjects="1">
      <p:cViewPr varScale="1">
        <p:scale>
          <a:sx n="64" d="100"/>
          <a:sy n="64" d="100"/>
        </p:scale>
        <p:origin x="-400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2063A2-A11D-DF4B-98CF-7856CA184020}" type="datetimeFigureOut">
              <a:rPr lang="es-ES" smtClean="0"/>
              <a:pPr/>
              <a:t>21/05/12</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4B8FDC-5FDD-C146-BA27-296CEB2CF0F0}" type="slidenum">
              <a:rPr lang="es-ES" smtClean="0"/>
              <a:pPr/>
              <a:t>‹Nr.›</a:t>
            </a:fld>
            <a:endParaRPr lang="es-ES"/>
          </a:p>
        </p:txBody>
      </p:sp>
    </p:spTree>
    <p:extLst>
      <p:ext uri="{BB962C8B-B14F-4D97-AF65-F5344CB8AC3E}">
        <p14:creationId xmlns:p14="http://schemas.microsoft.com/office/powerpoint/2010/main" val="2354395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6A4B8FDC-5FDD-C146-BA27-296CEB2CF0F0}" type="slidenum">
              <a:rPr lang="es-ES" smtClean="0"/>
              <a:pPr/>
              <a:t>1</a:t>
            </a:fld>
            <a:endParaRPr lang="es-ES"/>
          </a:p>
        </p:txBody>
      </p:sp>
    </p:spTree>
    <p:extLst>
      <p:ext uri="{BB962C8B-B14F-4D97-AF65-F5344CB8AC3E}">
        <p14:creationId xmlns:p14="http://schemas.microsoft.com/office/powerpoint/2010/main" val="1348490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Cóncava(si abre hacia arriba) a&gt;0</a:t>
            </a:r>
          </a:p>
          <a:p>
            <a:r>
              <a:rPr lang="es-MX" dirty="0" smtClean="0"/>
              <a:t>Convexa (si abre hacia abajo)a&lt;0</a:t>
            </a:r>
          </a:p>
          <a:p>
            <a:endParaRPr lang="es-MX" dirty="0"/>
          </a:p>
        </p:txBody>
      </p:sp>
      <p:sp>
        <p:nvSpPr>
          <p:cNvPr id="4" name="3 Marcador de número de diapositiva"/>
          <p:cNvSpPr>
            <a:spLocks noGrp="1"/>
          </p:cNvSpPr>
          <p:nvPr>
            <p:ph type="sldNum" sz="quarter" idx="10"/>
          </p:nvPr>
        </p:nvSpPr>
        <p:spPr/>
        <p:txBody>
          <a:bodyPr/>
          <a:lstStyle/>
          <a:p>
            <a:fld id="{5EBA9022-0E17-42AA-86F5-7FF7355B7661}" type="slidenum">
              <a:rPr lang="es-MX" smtClean="0"/>
              <a:t>10</a:t>
            </a:fld>
            <a:endParaRPr lang="es-MX"/>
          </a:p>
        </p:txBody>
      </p:sp>
    </p:spTree>
    <p:extLst>
      <p:ext uri="{BB962C8B-B14F-4D97-AF65-F5344CB8AC3E}">
        <p14:creationId xmlns:p14="http://schemas.microsoft.com/office/powerpoint/2010/main" val="1734407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F0B2F28-4725-D14D-A12E-D967B393BAC9}" type="datetimeFigureOut">
              <a:rPr lang="es-ES" smtClean="0"/>
              <a:pPr/>
              <a:t>21/05/12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3805819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F0B2F28-4725-D14D-A12E-D967B393BAC9}" type="datetimeFigureOut">
              <a:rPr lang="es-ES" smtClean="0"/>
              <a:pPr/>
              <a:t>21/05/12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2410142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F0B2F28-4725-D14D-A12E-D967B393BAC9}" type="datetimeFigureOut">
              <a:rPr lang="es-ES" smtClean="0"/>
              <a:pPr/>
              <a:t>21/05/12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856085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F0B2F28-4725-D14D-A12E-D967B393BAC9}" type="datetimeFigureOut">
              <a:rPr lang="es-ES" smtClean="0"/>
              <a:pPr/>
              <a:t>21/05/12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1284150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F0B2F28-4725-D14D-A12E-D967B393BAC9}" type="datetimeFigureOut">
              <a:rPr lang="es-ES" smtClean="0"/>
              <a:pPr/>
              <a:t>21/05/12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1920318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F0B2F28-4725-D14D-A12E-D967B393BAC9}" type="datetimeFigureOut">
              <a:rPr lang="es-ES" smtClean="0"/>
              <a:pPr/>
              <a:t>21/05/12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572387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F0B2F28-4725-D14D-A12E-D967B393BAC9}" type="datetimeFigureOut">
              <a:rPr lang="es-ES" smtClean="0"/>
              <a:pPr/>
              <a:t>21/05/12</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818567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F0B2F28-4725-D14D-A12E-D967B393BAC9}" type="datetimeFigureOut">
              <a:rPr lang="es-ES" smtClean="0"/>
              <a:pPr/>
              <a:t>21/05/12</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2425431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F0B2F28-4725-D14D-A12E-D967B393BAC9}" type="datetimeFigureOut">
              <a:rPr lang="es-ES" smtClean="0"/>
              <a:pPr/>
              <a:t>21/05/12</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1865608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F0B2F28-4725-D14D-A12E-D967B393BAC9}" type="datetimeFigureOut">
              <a:rPr lang="es-ES" smtClean="0"/>
              <a:pPr/>
              <a:t>21/05/12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2590805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F0B2F28-4725-D14D-A12E-D967B393BAC9}" type="datetimeFigureOut">
              <a:rPr lang="es-ES" smtClean="0"/>
              <a:pPr/>
              <a:t>21/05/12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5C79FAF5-F18F-7644-B0E2-DD25AA0EE645}" type="slidenum">
              <a:rPr lang="es-ES" smtClean="0"/>
              <a:pPr/>
              <a:t>‹Nr.›</a:t>
            </a:fld>
            <a:endParaRPr lang="es-ES"/>
          </a:p>
        </p:txBody>
      </p:sp>
    </p:spTree>
    <p:extLst>
      <p:ext uri="{BB962C8B-B14F-4D97-AF65-F5344CB8AC3E}">
        <p14:creationId xmlns:p14="http://schemas.microsoft.com/office/powerpoint/2010/main" val="21013992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B2F28-4725-D14D-A12E-D967B393BAC9}" type="datetimeFigureOut">
              <a:rPr lang="es-ES" smtClean="0"/>
              <a:pPr/>
              <a:t>21/05/12</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79FAF5-F18F-7644-B0E2-DD25AA0EE645}" type="slidenum">
              <a:rPr lang="es-ES" smtClean="0"/>
              <a:pPr/>
              <a:t>‹Nr.›</a:t>
            </a:fld>
            <a:endParaRPr lang="es-ES"/>
          </a:p>
        </p:txBody>
      </p:sp>
    </p:spTree>
    <p:extLst>
      <p:ext uri="{BB962C8B-B14F-4D97-AF65-F5344CB8AC3E}">
        <p14:creationId xmlns:p14="http://schemas.microsoft.com/office/powerpoint/2010/main" val="477268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hyperlink" Target="file://localhost/Users/jLozano/Desktop/Congas/Archivos/CostosCongas.xlsx" TargetMode="External"/><Relationship Id="rId4" Type="http://schemas.openxmlformats.org/officeDocument/2006/relationships/image" Target="../media/image13.png"/><Relationship Id="rId5"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6"/>
            <a:ext cx="9144000" cy="6858000"/>
          </a:xfrm>
          <a:prstGeom prst="rect">
            <a:avLst/>
          </a:prstGeom>
        </p:spPr>
      </p:pic>
      <p:sp>
        <p:nvSpPr>
          <p:cNvPr id="2" name="Título 1"/>
          <p:cNvSpPr>
            <a:spLocks noGrp="1"/>
          </p:cNvSpPr>
          <p:nvPr>
            <p:ph type="title"/>
          </p:nvPr>
        </p:nvSpPr>
        <p:spPr>
          <a:xfrm>
            <a:off x="1268628" y="2519965"/>
            <a:ext cx="8229600" cy="1143000"/>
          </a:xfrm>
        </p:spPr>
        <p:txBody>
          <a:bodyPr>
            <a:normAutofit fontScale="90000"/>
          </a:bodyPr>
          <a:lstStyle/>
          <a:p>
            <a:r>
              <a:rPr lang="es-ES" dirty="0" smtClean="0"/>
              <a:t>MI NEGOCIO</a:t>
            </a:r>
            <a:br>
              <a:rPr lang="es-ES" dirty="0" smtClean="0"/>
            </a:br>
            <a:r>
              <a:rPr lang="es-ES" dirty="0" smtClean="0"/>
              <a:t>FUNCIONES</a:t>
            </a:r>
            <a:endParaRPr lang="es-ES" dirty="0"/>
          </a:p>
        </p:txBody>
      </p:sp>
      <p:sp>
        <p:nvSpPr>
          <p:cNvPr id="3" name="Marcador de contenido 2"/>
          <p:cNvSpPr>
            <a:spLocks noGrp="1"/>
          </p:cNvSpPr>
          <p:nvPr>
            <p:ph idx="1"/>
          </p:nvPr>
        </p:nvSpPr>
        <p:spPr>
          <a:xfrm>
            <a:off x="0" y="4534142"/>
            <a:ext cx="7408691" cy="3220518"/>
          </a:xfrm>
        </p:spPr>
        <p:txBody>
          <a:bodyPr>
            <a:normAutofit/>
          </a:bodyPr>
          <a:lstStyle/>
          <a:p>
            <a:pPr marL="0" indent="0">
              <a:buNone/>
            </a:pPr>
            <a:r>
              <a:rPr lang="es-ES" sz="2000" dirty="0" smtClean="0"/>
              <a:t>Jaime A. Lozano Garza #4</a:t>
            </a:r>
          </a:p>
          <a:p>
            <a:pPr marL="0" indent="0">
              <a:buNone/>
            </a:pPr>
            <a:r>
              <a:rPr lang="es-ES" sz="2000" dirty="0" smtClean="0"/>
              <a:t>Daniel </a:t>
            </a:r>
            <a:r>
              <a:rPr lang="es-ES" sz="2000" dirty="0" err="1" smtClean="0"/>
              <a:t>Roman</a:t>
            </a:r>
            <a:r>
              <a:rPr lang="es-ES" sz="2000" dirty="0" smtClean="0"/>
              <a:t> Guerrero #8</a:t>
            </a:r>
          </a:p>
          <a:p>
            <a:pPr marL="0" indent="0">
              <a:buNone/>
            </a:pPr>
            <a:r>
              <a:rPr lang="es-ES" sz="2000" dirty="0" smtClean="0">
                <a:solidFill>
                  <a:srgbClr val="000000"/>
                </a:solidFill>
              </a:rPr>
              <a:t>Emilio A. Sánchez Hernández #9</a:t>
            </a:r>
          </a:p>
          <a:p>
            <a:pPr marL="0" indent="0">
              <a:buNone/>
            </a:pPr>
            <a:r>
              <a:rPr lang="es-ES" sz="2000" dirty="0" smtClean="0">
                <a:solidFill>
                  <a:srgbClr val="000000"/>
                </a:solidFill>
              </a:rPr>
              <a:t>Andrés M. Suárez Padilla #11</a:t>
            </a:r>
          </a:p>
        </p:txBody>
      </p:sp>
      <p:sp>
        <p:nvSpPr>
          <p:cNvPr id="5" name="CuadroTexto 4"/>
          <p:cNvSpPr txBox="1"/>
          <p:nvPr/>
        </p:nvSpPr>
        <p:spPr>
          <a:xfrm>
            <a:off x="4850922" y="4660911"/>
            <a:ext cx="4293078" cy="1200328"/>
          </a:xfrm>
          <a:prstGeom prst="rect">
            <a:avLst/>
          </a:prstGeom>
          <a:noFill/>
        </p:spPr>
        <p:txBody>
          <a:bodyPr wrap="square" rtlCol="0">
            <a:spAutoFit/>
          </a:bodyPr>
          <a:lstStyle/>
          <a:p>
            <a:r>
              <a:rPr lang="es-ES" sz="2400" dirty="0" smtClean="0"/>
              <a:t>Matemáticas </a:t>
            </a:r>
            <a:r>
              <a:rPr lang="es-ES" sz="2400" dirty="0" err="1" smtClean="0"/>
              <a:t>lV</a:t>
            </a:r>
            <a:endParaRPr lang="es-ES" sz="2400" dirty="0" smtClean="0"/>
          </a:p>
          <a:p>
            <a:r>
              <a:rPr lang="es-ES" sz="2400" dirty="0" smtClean="0"/>
              <a:t>4to semestre</a:t>
            </a:r>
          </a:p>
          <a:p>
            <a:r>
              <a:rPr lang="es-ES" sz="2400" dirty="0" smtClean="0"/>
              <a:t>LQI Alma S. Alanís de Espinoza</a:t>
            </a:r>
            <a:endParaRPr lang="es-ES" sz="2400" dirty="0"/>
          </a:p>
        </p:txBody>
      </p:sp>
      <p:pic>
        <p:nvPicPr>
          <p:cNvPr id="6" name="Imagen 5" descr="Screenshot+2012-05-04+09.08.2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642" y="347679"/>
            <a:ext cx="3017828" cy="3976431"/>
          </a:xfrm>
          <a:prstGeom prst="rect">
            <a:avLst/>
          </a:prstGeom>
          <a:ln>
            <a:noFill/>
          </a:ln>
          <a:effectLst>
            <a:softEdge rad="112500"/>
          </a:effectLst>
        </p:spPr>
      </p:pic>
      <p:sp>
        <p:nvSpPr>
          <p:cNvPr id="9" name="CuadroTexto 8"/>
          <p:cNvSpPr txBox="1"/>
          <p:nvPr/>
        </p:nvSpPr>
        <p:spPr>
          <a:xfrm>
            <a:off x="0" y="6333175"/>
            <a:ext cx="9144000" cy="400110"/>
          </a:xfrm>
          <a:prstGeom prst="rect">
            <a:avLst/>
          </a:prstGeom>
          <a:noFill/>
        </p:spPr>
        <p:txBody>
          <a:bodyPr wrap="square" rtlCol="0">
            <a:spAutoFit/>
          </a:bodyPr>
          <a:lstStyle/>
          <a:p>
            <a:pPr algn="ctr"/>
            <a:r>
              <a:rPr lang="es-ES" sz="2000" dirty="0" smtClean="0"/>
              <a:t>San Pedro Garza García, NL. a X de Mayo del 2012</a:t>
            </a:r>
            <a:r>
              <a:rPr lang="es-ES" dirty="0" smtClean="0"/>
              <a:t>.</a:t>
            </a:r>
            <a:endParaRPr lang="es-ES" dirty="0"/>
          </a:p>
        </p:txBody>
      </p:sp>
      <p:pic>
        <p:nvPicPr>
          <p:cNvPr id="12" name="Imagen 11" descr="Logomate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8937" y="87659"/>
            <a:ext cx="3199508" cy="1945025"/>
          </a:xfrm>
          <a:prstGeom prst="rect">
            <a:avLst/>
          </a:prstGeom>
        </p:spPr>
      </p:pic>
      <p:sp>
        <p:nvSpPr>
          <p:cNvPr id="13" name="CuadroTexto 12"/>
          <p:cNvSpPr txBox="1"/>
          <p:nvPr/>
        </p:nvSpPr>
        <p:spPr>
          <a:xfrm>
            <a:off x="6347125" y="2015043"/>
            <a:ext cx="2511207" cy="461665"/>
          </a:xfrm>
          <a:prstGeom prst="rect">
            <a:avLst/>
          </a:prstGeom>
          <a:noFill/>
        </p:spPr>
        <p:txBody>
          <a:bodyPr wrap="square" rtlCol="0">
            <a:spAutoFit/>
          </a:bodyPr>
          <a:lstStyle/>
          <a:p>
            <a:r>
              <a:rPr lang="es-ES" sz="2400" dirty="0" smtClean="0"/>
              <a:t>PREPARATORIA</a:t>
            </a:r>
            <a:endParaRPr lang="es-ES" sz="2400" dirty="0"/>
          </a:p>
        </p:txBody>
      </p:sp>
    </p:spTree>
    <p:extLst>
      <p:ext uri="{BB962C8B-B14F-4D97-AF65-F5344CB8AC3E}">
        <p14:creationId xmlns:p14="http://schemas.microsoft.com/office/powerpoint/2010/main" val="40463581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Título"/>
          <p:cNvSpPr>
            <a:spLocks noGrp="1"/>
          </p:cNvSpPr>
          <p:nvPr>
            <p:ph type="title"/>
          </p:nvPr>
        </p:nvSpPr>
        <p:spPr/>
        <p:txBody>
          <a:bodyPr/>
          <a:lstStyle/>
          <a:p>
            <a:r>
              <a:rPr lang="es-MX" dirty="0" smtClean="0"/>
              <a:t>Función cuadrática </a:t>
            </a:r>
            <a:endParaRPr lang="es-MX" dirty="0"/>
          </a:p>
        </p:txBody>
      </p:sp>
      <p:sp>
        <p:nvSpPr>
          <p:cNvPr id="3" name="2 Marcador de contenido"/>
          <p:cNvSpPr>
            <a:spLocks noGrp="1"/>
          </p:cNvSpPr>
          <p:nvPr>
            <p:ph idx="1"/>
          </p:nvPr>
        </p:nvSpPr>
        <p:spPr/>
        <p:txBody>
          <a:bodyPr>
            <a:normAutofit/>
          </a:bodyPr>
          <a:lstStyle/>
          <a:p>
            <a:r>
              <a:rPr lang="es-MX" dirty="0" smtClean="0"/>
              <a:t>ax</a:t>
            </a:r>
            <a:r>
              <a:rPr lang="es-MX" baseline="30000" dirty="0" smtClean="0"/>
              <a:t>2</a:t>
            </a:r>
            <a:r>
              <a:rPr lang="es-MX" dirty="0" smtClean="0"/>
              <a:t>+bx+c</a:t>
            </a:r>
          </a:p>
          <a:p>
            <a:r>
              <a:rPr lang="es-MX" dirty="0" smtClean="0"/>
              <a:t>Punto máximo </a:t>
            </a:r>
          </a:p>
          <a:p>
            <a:r>
              <a:rPr lang="es-MX" dirty="0" smtClean="0"/>
              <a:t>Punto mínimo </a:t>
            </a:r>
          </a:p>
          <a:p>
            <a:r>
              <a:rPr lang="es-MX" dirty="0" smtClean="0"/>
              <a:t>Intersección con el eje x</a:t>
            </a:r>
          </a:p>
          <a:p>
            <a:r>
              <a:rPr lang="es-MX" dirty="0"/>
              <a:t>Intersección con el eje y</a:t>
            </a:r>
            <a:endParaRPr lang="es-MX" dirty="0" smtClean="0"/>
          </a:p>
          <a:p>
            <a:r>
              <a:rPr lang="es-MX" dirty="0" smtClean="0"/>
              <a:t>Cóncava</a:t>
            </a:r>
          </a:p>
          <a:p>
            <a:r>
              <a:rPr lang="es-MX" dirty="0" smtClean="0"/>
              <a:t>Convexa</a:t>
            </a:r>
          </a:p>
        </p:txBody>
      </p:sp>
    </p:spTree>
    <p:extLst>
      <p:ext uri="{BB962C8B-B14F-4D97-AF65-F5344CB8AC3E}">
        <p14:creationId xmlns:p14="http://schemas.microsoft.com/office/powerpoint/2010/main" val="162520001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Punto máximo</a:t>
            </a:r>
            <a:endParaRPr lang="es-ES" dirty="0"/>
          </a:p>
        </p:txBody>
      </p:sp>
      <p:pic>
        <p:nvPicPr>
          <p:cNvPr id="3" name="Imagen 2"/>
          <p:cNvPicPr>
            <a:picLocks noChangeAspect="1"/>
          </p:cNvPicPr>
          <p:nvPr/>
        </p:nvPicPr>
        <p:blipFill>
          <a:blip r:embed="rId2"/>
          <a:stretch>
            <a:fillRect/>
          </a:stretch>
        </p:blipFill>
        <p:spPr>
          <a:xfrm>
            <a:off x="1640373" y="1417638"/>
            <a:ext cx="5874156" cy="4901249"/>
          </a:xfrm>
          <a:prstGeom prst="rect">
            <a:avLst/>
          </a:prstGeom>
        </p:spPr>
      </p:pic>
    </p:spTree>
    <p:extLst>
      <p:ext uri="{BB962C8B-B14F-4D97-AF65-F5344CB8AC3E}">
        <p14:creationId xmlns:p14="http://schemas.microsoft.com/office/powerpoint/2010/main" val="103071340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Punto mínimo</a:t>
            </a:r>
            <a:endParaRPr lang="es-ES" dirty="0"/>
          </a:p>
        </p:txBody>
      </p:sp>
      <p:pic>
        <p:nvPicPr>
          <p:cNvPr id="4" name="Imagen 3"/>
          <p:cNvPicPr>
            <a:picLocks noChangeAspect="1"/>
          </p:cNvPicPr>
          <p:nvPr/>
        </p:nvPicPr>
        <p:blipFill>
          <a:blip r:embed="rId2"/>
          <a:stretch>
            <a:fillRect/>
          </a:stretch>
        </p:blipFill>
        <p:spPr>
          <a:xfrm>
            <a:off x="1482396" y="1418780"/>
            <a:ext cx="5926297" cy="4943920"/>
          </a:xfrm>
          <a:prstGeom prst="rect">
            <a:avLst/>
          </a:prstGeom>
        </p:spPr>
      </p:pic>
    </p:spTree>
    <p:extLst>
      <p:ext uri="{BB962C8B-B14F-4D97-AF65-F5344CB8AC3E}">
        <p14:creationId xmlns:p14="http://schemas.microsoft.com/office/powerpoint/2010/main" val="419962848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Objetivo financiero</a:t>
            </a:r>
            <a:endParaRPr lang="es-ES" dirty="0"/>
          </a:p>
        </p:txBody>
      </p:sp>
      <p:sp>
        <p:nvSpPr>
          <p:cNvPr id="3" name="Marcador de contenido 2"/>
          <p:cNvSpPr>
            <a:spLocks noGrp="1"/>
          </p:cNvSpPr>
          <p:nvPr>
            <p:ph idx="1"/>
          </p:nvPr>
        </p:nvSpPr>
        <p:spPr>
          <a:xfrm>
            <a:off x="457200" y="1600200"/>
            <a:ext cx="8229600" cy="5050516"/>
          </a:xfrm>
        </p:spPr>
        <p:txBody>
          <a:bodyPr/>
          <a:lstStyle/>
          <a:p>
            <a:r>
              <a:rPr lang="es-ES" dirty="0" smtClean="0"/>
              <a:t>Dado nuestro precio de venta, y después de establecer nuestro punto de equilibrio, 				      ecuación, y gráfica, nosotros decidimos 					nuestro objetivo de ventas seria 					de 90 congas. Eso nos dejaría con				una utilidad neta de 100 pesos para				   cada integrante de el equipo, más					</a:t>
            </a:r>
            <a:r>
              <a:rPr lang="es-ES" smtClean="0"/>
              <a:t>los 70 </a:t>
            </a:r>
            <a:r>
              <a:rPr lang="es-ES" dirty="0" smtClean="0"/>
              <a:t>pesos de sueldo ya						         establecidos en nuestro punto de				equilibrio.</a:t>
            </a:r>
          </a:p>
        </p:txBody>
      </p:sp>
      <p:pic>
        <p:nvPicPr>
          <p:cNvPr id="6" name="Imagen 5" descr="Mone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356" y="2540632"/>
            <a:ext cx="4064000" cy="4762500"/>
          </a:xfrm>
          <a:prstGeom prst="rect">
            <a:avLst/>
          </a:prstGeom>
        </p:spPr>
      </p:pic>
    </p:spTree>
    <p:extLst>
      <p:ext uri="{BB962C8B-B14F-4D97-AF65-F5344CB8AC3E}">
        <p14:creationId xmlns:p14="http://schemas.microsoft.com/office/powerpoint/2010/main" val="13813221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dirty="0" smtClean="0"/>
              <a:t>Principios de grafic</a:t>
            </a:r>
            <a:r>
              <a:rPr lang="es-ES" dirty="0"/>
              <a:t>a</a:t>
            </a:r>
            <a:r>
              <a:rPr lang="es-ES" dirty="0" smtClean="0"/>
              <a:t>ción.</a:t>
            </a:r>
            <a:endParaRPr lang="es-ES" dirty="0"/>
          </a:p>
        </p:txBody>
      </p:sp>
      <p:sp>
        <p:nvSpPr>
          <p:cNvPr id="3" name="Marcador de contenido 2"/>
          <p:cNvSpPr>
            <a:spLocks noGrp="1"/>
          </p:cNvSpPr>
          <p:nvPr>
            <p:ph idx="1"/>
          </p:nvPr>
        </p:nvSpPr>
        <p:spPr/>
        <p:txBody>
          <a:bodyPr/>
          <a:lstStyle/>
          <a:p>
            <a:r>
              <a:rPr lang="es-ES" dirty="0" smtClean="0"/>
              <a:t>F(</a:t>
            </a:r>
            <a:r>
              <a:rPr lang="es-ES" dirty="0" err="1" smtClean="0"/>
              <a:t>x+h</a:t>
            </a:r>
            <a:r>
              <a:rPr lang="es-ES" dirty="0" smtClean="0"/>
              <a:t>) </a:t>
            </a:r>
            <a:r>
              <a:rPr lang="es-ES" dirty="0" smtClean="0">
                <a:sym typeface="Wingdings" pitchFamily="2" charset="2"/>
              </a:rPr>
              <a:t> Desplaza la gráfica hacia la derecha.</a:t>
            </a:r>
          </a:p>
          <a:p>
            <a:r>
              <a:rPr lang="es-ES" dirty="0" smtClean="0">
                <a:sym typeface="Wingdings" pitchFamily="2" charset="2"/>
              </a:rPr>
              <a:t>F(x-h)  Desplaza la gráfica hacia la izquierda.</a:t>
            </a:r>
            <a:endParaRPr lang="es-ES" dirty="0"/>
          </a:p>
        </p:txBody>
      </p:sp>
      <p:pic>
        <p:nvPicPr>
          <p:cNvPr id="1040" name="Picture 16" descr="http://3.bp.blogspot.com/_g1ornb9arRQ/TY9jFY3FupI/AAAAAAAAARM/ykLTPk0M1oM/2-Principios-de-Graficacion-Calculo-Diferencial-Blog-de-la-Nacho.PNG"/>
          <p:cNvPicPr>
            <a:picLocks noChangeAspect="1" noChangeArrowheads="1"/>
          </p:cNvPicPr>
          <p:nvPr/>
        </p:nvPicPr>
        <p:blipFill>
          <a:blip r:embed="rId3"/>
          <a:srcRect b="17217"/>
          <a:stretch>
            <a:fillRect/>
          </a:stretch>
        </p:blipFill>
        <p:spPr bwMode="auto">
          <a:xfrm>
            <a:off x="1785592" y="3061251"/>
            <a:ext cx="5353211" cy="2014331"/>
          </a:xfrm>
          <a:prstGeom prst="rect">
            <a:avLst/>
          </a:prstGeom>
          <a:noFill/>
        </p:spPr>
      </p:pic>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dirty="0" smtClean="0"/>
              <a:t>Principios de grafic</a:t>
            </a:r>
            <a:r>
              <a:rPr lang="es-ES" dirty="0"/>
              <a:t>a</a:t>
            </a:r>
            <a:r>
              <a:rPr lang="es-ES" dirty="0" smtClean="0"/>
              <a:t>ción.</a:t>
            </a:r>
            <a:endParaRPr lang="es-ES" dirty="0"/>
          </a:p>
        </p:txBody>
      </p:sp>
      <p:sp>
        <p:nvSpPr>
          <p:cNvPr id="3" name="Marcador de contenido 2"/>
          <p:cNvSpPr>
            <a:spLocks noGrp="1"/>
          </p:cNvSpPr>
          <p:nvPr>
            <p:ph idx="1"/>
          </p:nvPr>
        </p:nvSpPr>
        <p:spPr/>
        <p:txBody>
          <a:bodyPr/>
          <a:lstStyle/>
          <a:p>
            <a:r>
              <a:rPr lang="es-ES" dirty="0" smtClean="0"/>
              <a:t>F(x)+h </a:t>
            </a:r>
            <a:r>
              <a:rPr lang="es-ES" dirty="0" smtClean="0">
                <a:sym typeface="Wingdings" pitchFamily="2" charset="2"/>
              </a:rPr>
              <a:t> Desplaza la gráfica hacia arriba.</a:t>
            </a:r>
          </a:p>
          <a:p>
            <a:r>
              <a:rPr lang="es-ES" dirty="0" smtClean="0">
                <a:sym typeface="Wingdings" pitchFamily="2" charset="2"/>
              </a:rPr>
              <a:t>F(x)-h  Desplaza la gráfica hacia abajo.</a:t>
            </a:r>
            <a:endParaRPr lang="es-ES" dirty="0"/>
          </a:p>
        </p:txBody>
      </p:sp>
      <p:pic>
        <p:nvPicPr>
          <p:cNvPr id="1042" name="Picture 18" descr="http://3.bp.blogspot.com/_g1ornb9arRQ/TY9jb67I7qI/AAAAAAAAARQ/PeZRZSg6I7I/3-Principios-de-Graficacion-Calculo-Diferencial-Blog-de-la-Nacho.PNG"/>
          <p:cNvPicPr>
            <a:picLocks noChangeAspect="1" noChangeArrowheads="1"/>
          </p:cNvPicPr>
          <p:nvPr/>
        </p:nvPicPr>
        <p:blipFill>
          <a:blip r:embed="rId3"/>
          <a:srcRect b="13662"/>
          <a:stretch>
            <a:fillRect/>
          </a:stretch>
        </p:blipFill>
        <p:spPr bwMode="auto">
          <a:xfrm>
            <a:off x="1895060" y="3077898"/>
            <a:ext cx="5335175" cy="2355490"/>
          </a:xfrm>
          <a:prstGeom prst="rect">
            <a:avLst/>
          </a:prstGeom>
          <a:noFill/>
        </p:spPr>
      </p:pic>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dirty="0" smtClean="0"/>
              <a:t>Principios de grafic</a:t>
            </a:r>
            <a:r>
              <a:rPr lang="es-ES" dirty="0"/>
              <a:t>a</a:t>
            </a:r>
            <a:r>
              <a:rPr lang="es-ES" dirty="0" smtClean="0"/>
              <a:t>ción.</a:t>
            </a:r>
            <a:endParaRPr lang="es-ES" dirty="0"/>
          </a:p>
        </p:txBody>
      </p:sp>
      <p:sp>
        <p:nvSpPr>
          <p:cNvPr id="3" name="Marcador de contenido 2"/>
          <p:cNvSpPr>
            <a:spLocks noGrp="1"/>
          </p:cNvSpPr>
          <p:nvPr>
            <p:ph idx="1"/>
          </p:nvPr>
        </p:nvSpPr>
        <p:spPr>
          <a:xfrm>
            <a:off x="457200" y="1600200"/>
            <a:ext cx="8408504" cy="4525963"/>
          </a:xfrm>
        </p:spPr>
        <p:txBody>
          <a:bodyPr/>
          <a:lstStyle/>
          <a:p>
            <a:r>
              <a:rPr lang="es-ES" dirty="0" smtClean="0"/>
              <a:t>F(</a:t>
            </a:r>
            <a:r>
              <a:rPr lang="es-MX" dirty="0" smtClean="0"/>
              <a:t>±</a:t>
            </a:r>
            <a:r>
              <a:rPr lang="es-ES" dirty="0" smtClean="0"/>
              <a:t>x) </a:t>
            </a:r>
            <a:r>
              <a:rPr lang="es-ES" dirty="0" smtClean="0">
                <a:sym typeface="Wingdings" pitchFamily="2" charset="2"/>
              </a:rPr>
              <a:t> Refleja la gráfica de x respecto al eje y.</a:t>
            </a:r>
            <a:endParaRPr lang="es-ES" dirty="0"/>
          </a:p>
        </p:txBody>
      </p:sp>
      <p:pic>
        <p:nvPicPr>
          <p:cNvPr id="30722" name="Picture 2" descr="http://3.bp.blogspot.com/_g1ornb9arRQ/TY9lgS66D2I/AAAAAAAAARU/IDB2XZcKU1M/4-Principios-de-Graficacion-Calculo-Diferencial-Blog-de-la-Nacho.PNG"/>
          <p:cNvPicPr>
            <a:picLocks noChangeAspect="1" noChangeArrowheads="1"/>
          </p:cNvPicPr>
          <p:nvPr/>
        </p:nvPicPr>
        <p:blipFill>
          <a:blip r:embed="rId3"/>
          <a:srcRect b="14222"/>
          <a:stretch>
            <a:fillRect/>
          </a:stretch>
        </p:blipFill>
        <p:spPr bwMode="auto">
          <a:xfrm>
            <a:off x="2491405" y="2623901"/>
            <a:ext cx="4062896" cy="2690219"/>
          </a:xfrm>
          <a:prstGeom prst="rect">
            <a:avLst/>
          </a:prstGeom>
          <a:noFill/>
        </p:spPr>
      </p:pic>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Conclusiones</a:t>
            </a:r>
            <a:endParaRPr lang="es-ES" dirty="0"/>
          </a:p>
        </p:txBody>
      </p:sp>
      <p:sp>
        <p:nvSpPr>
          <p:cNvPr id="3" name="Marcador de contenido 2"/>
          <p:cNvSpPr>
            <a:spLocks noGrp="1"/>
          </p:cNvSpPr>
          <p:nvPr>
            <p:ph idx="1"/>
          </p:nvPr>
        </p:nvSpPr>
        <p:spPr/>
        <p:txBody>
          <a:bodyPr>
            <a:normAutofit lnSpcReduction="10000"/>
          </a:bodyPr>
          <a:lstStyle/>
          <a:p>
            <a:pPr algn="ctr"/>
            <a:r>
              <a:rPr lang="es-ES" dirty="0" smtClean="0"/>
              <a:t>Con este trabajo nosotros aprendimos que no es nada fácil manejar un negocio, se tiene que saber muy bien que es lo que se hace, desde  saber que se quiere vender, hasta saber cual es el punto de equilibrio, la oferta y la demanda, y  el dinero que le implica invertir.</a:t>
            </a:r>
          </a:p>
          <a:p>
            <a:pPr marL="0" indent="0" algn="ctr">
              <a:buNone/>
            </a:pPr>
            <a:r>
              <a:rPr lang="es-ES" dirty="0" smtClean="0"/>
              <a:t>Pero aun cuando fue difícil, fue una buena experiencia y nos prepara para lo que nos va a tocar hacer en un futuro no lejano.</a:t>
            </a:r>
          </a:p>
        </p:txBody>
      </p:sp>
    </p:spTree>
    <p:extLst>
      <p:ext uri="{BB962C8B-B14F-4D97-AF65-F5344CB8AC3E}">
        <p14:creationId xmlns:p14="http://schemas.microsoft.com/office/powerpoint/2010/main" val="15885141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¡Gracias por su atención!</a:t>
            </a:r>
            <a:endParaRPr lang="es-ES" dirty="0"/>
          </a:p>
        </p:txBody>
      </p:sp>
      <p:sp>
        <p:nvSpPr>
          <p:cNvPr id="3" name="Marcador de contenido 2"/>
          <p:cNvSpPr>
            <a:spLocks noGrp="1"/>
          </p:cNvSpPr>
          <p:nvPr>
            <p:ph idx="1"/>
          </p:nvPr>
        </p:nvSpPr>
        <p:spPr/>
        <p:txBody>
          <a:bodyPr/>
          <a:lstStyle/>
          <a:p>
            <a:pPr marL="0" indent="0" algn="ctr">
              <a:buNone/>
            </a:pPr>
            <a:r>
              <a:rPr lang="es-ES" dirty="0" smtClean="0"/>
              <a:t>¡Te invitamos a disfrutar de una deliciosa conga en el patio central de la Prepa!</a:t>
            </a:r>
            <a:endParaRPr lang="es-ES" dirty="0"/>
          </a:p>
        </p:txBody>
      </p:sp>
      <p:pic>
        <p:nvPicPr>
          <p:cNvPr id="6" name="Imagen 5" descr="Screenshot+2012-05-04+09.08.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6083" y="2570465"/>
            <a:ext cx="3017828" cy="3976431"/>
          </a:xfrm>
          <a:prstGeom prst="rect">
            <a:avLst/>
          </a:prstGeom>
          <a:ln>
            <a:noFill/>
          </a:ln>
          <a:effectLst>
            <a:softEdge rad="112500"/>
          </a:effectLst>
        </p:spPr>
      </p:pic>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Nuestra visión</a:t>
            </a:r>
            <a:endParaRPr lang="es-ES" dirty="0"/>
          </a:p>
        </p:txBody>
      </p:sp>
      <p:sp>
        <p:nvSpPr>
          <p:cNvPr id="3" name="Marcador de contenido 2"/>
          <p:cNvSpPr>
            <a:spLocks noGrp="1"/>
          </p:cNvSpPr>
          <p:nvPr>
            <p:ph idx="1"/>
          </p:nvPr>
        </p:nvSpPr>
        <p:spPr>
          <a:xfrm>
            <a:off x="194040" y="1600200"/>
            <a:ext cx="8686800" cy="4525963"/>
          </a:xfrm>
        </p:spPr>
        <p:txBody>
          <a:bodyPr>
            <a:normAutofit/>
          </a:bodyPr>
          <a:lstStyle/>
          <a:p>
            <a:pPr algn="ctr"/>
            <a:r>
              <a:rPr lang="es-ES_tradnl" dirty="0"/>
              <a:t>Ser el </a:t>
            </a:r>
            <a:r>
              <a:rPr lang="es-ES_tradnl" dirty="0" smtClean="0"/>
              <a:t>negocio </a:t>
            </a:r>
            <a:r>
              <a:rPr lang="es-ES_tradnl" dirty="0"/>
              <a:t>líder en </a:t>
            </a:r>
            <a:r>
              <a:rPr lang="es-ES_tradnl" dirty="0" smtClean="0"/>
              <a:t>las ventas, </a:t>
            </a:r>
            <a:r>
              <a:rPr lang="es-ES_tradnl" dirty="0"/>
              <a:t>que se distinga por un modelo efectivo de </a:t>
            </a:r>
            <a:r>
              <a:rPr lang="es-ES_tradnl" dirty="0" smtClean="0"/>
              <a:t>calidad-precio, </a:t>
            </a:r>
            <a:r>
              <a:rPr lang="es-ES_tradnl" dirty="0"/>
              <a:t>por la administración eficiente de </a:t>
            </a:r>
            <a:r>
              <a:rPr lang="es-ES_tradnl" dirty="0" smtClean="0"/>
              <a:t>los recursos, y por nuestro compromiso escolar.</a:t>
            </a:r>
          </a:p>
        </p:txBody>
      </p:sp>
      <p:pic>
        <p:nvPicPr>
          <p:cNvPr id="5" name="Imagen 4"/>
          <p:cNvPicPr>
            <a:picLocks noChangeAspect="1"/>
          </p:cNvPicPr>
          <p:nvPr/>
        </p:nvPicPr>
        <p:blipFill>
          <a:blip r:embed="rId3">
            <a:clrChange>
              <a:clrFrom>
                <a:srgbClr val="FFFFFF"/>
              </a:clrFrom>
              <a:clrTo>
                <a:srgbClr val="FFFFFF">
                  <a:alpha val="0"/>
                </a:srgbClr>
              </a:clrTo>
            </a:clrChange>
          </a:blip>
          <a:stretch>
            <a:fillRect/>
          </a:stretch>
        </p:blipFill>
        <p:spPr>
          <a:xfrm>
            <a:off x="3213583" y="3404743"/>
            <a:ext cx="2721420" cy="2721420"/>
          </a:xfrm>
          <a:prstGeom prst="rect">
            <a:avLst/>
          </a:prstGeom>
        </p:spPr>
      </p:pic>
    </p:spTree>
    <p:extLst>
      <p:ext uri="{BB962C8B-B14F-4D97-AF65-F5344CB8AC3E}">
        <p14:creationId xmlns:p14="http://schemas.microsoft.com/office/powerpoint/2010/main" val="346847501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Nutrición</a:t>
            </a:r>
            <a:endParaRPr lang="es-ES" dirty="0"/>
          </a:p>
        </p:txBody>
      </p:sp>
      <p:sp>
        <p:nvSpPr>
          <p:cNvPr id="3" name="Marcador de contenido 2"/>
          <p:cNvSpPr>
            <a:spLocks noGrp="1"/>
          </p:cNvSpPr>
          <p:nvPr>
            <p:ph idx="1"/>
          </p:nvPr>
        </p:nvSpPr>
        <p:spPr>
          <a:xfrm>
            <a:off x="33840" y="1600200"/>
            <a:ext cx="8229600" cy="4525963"/>
          </a:xfrm>
        </p:spPr>
        <p:txBody>
          <a:bodyPr>
            <a:normAutofit lnSpcReduction="10000"/>
          </a:bodyPr>
          <a:lstStyle/>
          <a:p>
            <a:pPr marL="0" indent="0">
              <a:buNone/>
            </a:pPr>
            <a:r>
              <a:rPr lang="es-ES" dirty="0" smtClean="0"/>
              <a:t>Ingredientes:</a:t>
            </a:r>
          </a:p>
          <a:p>
            <a:r>
              <a:rPr lang="es-ES" dirty="0" smtClean="0"/>
              <a:t>Jugo de toronja</a:t>
            </a:r>
          </a:p>
          <a:p>
            <a:r>
              <a:rPr lang="es-ES" dirty="0" smtClean="0"/>
              <a:t>Jugo de piña</a:t>
            </a:r>
          </a:p>
          <a:p>
            <a:r>
              <a:rPr lang="es-ES" dirty="0" smtClean="0"/>
              <a:t>Jugo de naranja</a:t>
            </a:r>
          </a:p>
          <a:p>
            <a:r>
              <a:rPr lang="es-ES" dirty="0" smtClean="0"/>
              <a:t>Granadina</a:t>
            </a:r>
          </a:p>
          <a:p>
            <a:r>
              <a:rPr lang="es-ES" dirty="0" smtClean="0"/>
              <a:t>Tarugo (tamarindo)</a:t>
            </a:r>
          </a:p>
          <a:p>
            <a:r>
              <a:rPr lang="es-ES" dirty="0" smtClean="0"/>
              <a:t>Tajín</a:t>
            </a:r>
          </a:p>
          <a:p>
            <a:r>
              <a:rPr lang="es-ES" dirty="0" smtClean="0"/>
              <a:t>Limón</a:t>
            </a:r>
          </a:p>
          <a:p>
            <a:endParaRPr lang="es-ES" dirty="0" smtClean="0"/>
          </a:p>
          <a:p>
            <a:endParaRPr lang="es-ES" dirty="0"/>
          </a:p>
        </p:txBody>
      </p:sp>
      <p:pic>
        <p:nvPicPr>
          <p:cNvPr id="5" name="Imagen 4" descr="Nutric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4591" y="1494354"/>
            <a:ext cx="6244689" cy="3826998"/>
          </a:xfrm>
          <a:prstGeom prst="rect">
            <a:avLst/>
          </a:prstGeom>
        </p:spPr>
      </p:pic>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186433"/>
            <a:ext cx="8229600" cy="1143000"/>
          </a:xfrm>
        </p:spPr>
        <p:txBody>
          <a:bodyPr/>
          <a:lstStyle/>
          <a:p>
            <a:r>
              <a:rPr lang="es-ES" dirty="0" smtClean="0"/>
              <a:t>Jugos</a:t>
            </a:r>
            <a:endParaRPr lang="es-ES" dirty="0"/>
          </a:p>
        </p:txBody>
      </p:sp>
      <p:pic>
        <p:nvPicPr>
          <p:cNvPr id="9" name="Imagen 8"/>
          <p:cNvPicPr>
            <a:picLocks noChangeAspect="1"/>
          </p:cNvPicPr>
          <p:nvPr/>
        </p:nvPicPr>
        <p:blipFill>
          <a:blip r:embed="rId3"/>
          <a:stretch>
            <a:fillRect/>
          </a:stretch>
        </p:blipFill>
        <p:spPr>
          <a:xfrm>
            <a:off x="192600" y="1276510"/>
            <a:ext cx="2773543" cy="1888502"/>
          </a:xfrm>
          <a:prstGeom prst="rect">
            <a:avLst/>
          </a:prstGeom>
        </p:spPr>
      </p:pic>
      <p:pic>
        <p:nvPicPr>
          <p:cNvPr id="15" name="Imagen 14"/>
          <p:cNvPicPr>
            <a:picLocks noChangeAspect="1"/>
          </p:cNvPicPr>
          <p:nvPr/>
        </p:nvPicPr>
        <p:blipFill>
          <a:blip r:embed="rId4"/>
          <a:stretch>
            <a:fillRect/>
          </a:stretch>
        </p:blipFill>
        <p:spPr>
          <a:xfrm>
            <a:off x="3495344" y="1329433"/>
            <a:ext cx="2272856" cy="1843339"/>
          </a:xfrm>
          <a:prstGeom prst="rect">
            <a:avLst/>
          </a:prstGeom>
        </p:spPr>
      </p:pic>
      <p:pic>
        <p:nvPicPr>
          <p:cNvPr id="17" name="Imagen 16"/>
          <p:cNvPicPr>
            <a:picLocks noChangeAspect="1"/>
          </p:cNvPicPr>
          <p:nvPr/>
        </p:nvPicPr>
        <p:blipFill>
          <a:blip r:embed="rId5"/>
          <a:stretch>
            <a:fillRect/>
          </a:stretch>
        </p:blipFill>
        <p:spPr>
          <a:xfrm>
            <a:off x="6551972" y="1329433"/>
            <a:ext cx="2134828" cy="1888502"/>
          </a:xfrm>
          <a:prstGeom prst="rect">
            <a:avLst/>
          </a:prstGeom>
        </p:spPr>
      </p:pic>
      <p:sp>
        <p:nvSpPr>
          <p:cNvPr id="3" name="CuadroTexto 2"/>
          <p:cNvSpPr txBox="1"/>
          <p:nvPr/>
        </p:nvSpPr>
        <p:spPr>
          <a:xfrm>
            <a:off x="18878" y="2966502"/>
            <a:ext cx="3226834" cy="4093428"/>
          </a:xfrm>
          <a:prstGeom prst="rect">
            <a:avLst/>
          </a:prstGeom>
          <a:noFill/>
        </p:spPr>
        <p:txBody>
          <a:bodyPr wrap="square" rtlCol="0">
            <a:spAutoFit/>
          </a:bodyPr>
          <a:lstStyle/>
          <a:p>
            <a:pPr algn="ctr"/>
            <a:r>
              <a:rPr lang="es-ES_tradnl" sz="2000" b="1" dirty="0">
                <a:solidFill>
                  <a:srgbClr val="000000"/>
                </a:solidFill>
                <a:latin typeface="+mj-lt"/>
              </a:rPr>
              <a:t>La toronja es una fuente importante en vitamina C, </a:t>
            </a:r>
            <a:r>
              <a:rPr lang="es-ES_tradnl" sz="2000" b="1" dirty="0" smtClean="0">
                <a:solidFill>
                  <a:srgbClr val="000000"/>
                </a:solidFill>
                <a:latin typeface="+mj-lt"/>
              </a:rPr>
              <a:t>es </a:t>
            </a:r>
            <a:r>
              <a:rPr lang="es-ES_tradnl" sz="2000" b="1" dirty="0">
                <a:solidFill>
                  <a:srgbClr val="000000"/>
                </a:solidFill>
                <a:latin typeface="+mj-lt"/>
              </a:rPr>
              <a:t>una fruta muy recomendada para la prevención del cáncer. Además, contiene </a:t>
            </a:r>
            <a:r>
              <a:rPr lang="es-ES_tradnl" sz="2000" b="1" dirty="0" smtClean="0">
                <a:solidFill>
                  <a:srgbClr val="000000"/>
                </a:solidFill>
                <a:latin typeface="+mj-lt"/>
              </a:rPr>
              <a:t>vitaminas B y E. Es </a:t>
            </a:r>
            <a:r>
              <a:rPr lang="es-ES_tradnl" sz="2000" b="1" dirty="0">
                <a:solidFill>
                  <a:srgbClr val="000000"/>
                </a:solidFill>
                <a:latin typeface="+mj-lt"/>
              </a:rPr>
              <a:t>un fuerte aliado en la lucha contra la </a:t>
            </a:r>
            <a:r>
              <a:rPr lang="es-ES_tradnl" sz="2000" b="1" dirty="0" smtClean="0">
                <a:solidFill>
                  <a:srgbClr val="000000"/>
                </a:solidFill>
                <a:latin typeface="+mj-lt"/>
              </a:rPr>
              <a:t>anemia </a:t>
            </a:r>
            <a:r>
              <a:rPr lang="es-ES_tradnl" sz="2000" b="1" dirty="0">
                <a:solidFill>
                  <a:srgbClr val="000000"/>
                </a:solidFill>
                <a:latin typeface="+mj-lt"/>
              </a:rPr>
              <a:t>pues ayuda a que el hierro de los alimentos se absorba mejor.</a:t>
            </a:r>
          </a:p>
          <a:p>
            <a:pPr algn="ctr"/>
            <a:r>
              <a:rPr lang="es-ES_tradnl" sz="2000" b="1" dirty="0">
                <a:solidFill>
                  <a:srgbClr val="000000"/>
                </a:solidFill>
                <a:latin typeface="+mj-lt"/>
              </a:rPr>
              <a:t>Combate eficazmente la hipertensión</a:t>
            </a:r>
            <a:r>
              <a:rPr lang="es-ES_tradnl" sz="2000" b="1" dirty="0" smtClean="0">
                <a:solidFill>
                  <a:srgbClr val="000000"/>
                </a:solidFill>
                <a:latin typeface="+mj-lt"/>
              </a:rPr>
              <a:t>.</a:t>
            </a:r>
          </a:p>
          <a:p>
            <a:pPr algn="ctr"/>
            <a:endParaRPr lang="es-ES" sz="2000" b="1" dirty="0">
              <a:solidFill>
                <a:srgbClr val="000000"/>
              </a:solidFill>
              <a:latin typeface="+mj-lt"/>
            </a:endParaRPr>
          </a:p>
        </p:txBody>
      </p:sp>
      <p:sp>
        <p:nvSpPr>
          <p:cNvPr id="10" name="CuadroTexto 9"/>
          <p:cNvSpPr txBox="1"/>
          <p:nvPr/>
        </p:nvSpPr>
        <p:spPr>
          <a:xfrm>
            <a:off x="3075506" y="3160553"/>
            <a:ext cx="3476466" cy="3170099"/>
          </a:xfrm>
          <a:prstGeom prst="rect">
            <a:avLst/>
          </a:prstGeom>
          <a:noFill/>
        </p:spPr>
        <p:txBody>
          <a:bodyPr wrap="square" rtlCol="0">
            <a:spAutoFit/>
          </a:bodyPr>
          <a:lstStyle/>
          <a:p>
            <a:pPr algn="ctr"/>
            <a:r>
              <a:rPr lang="es-ES_tradnl" sz="2000" b="1" dirty="0" smtClean="0"/>
              <a:t>La piña es </a:t>
            </a:r>
            <a:r>
              <a:rPr lang="es-ES_tradnl" sz="2000" b="1" dirty="0"/>
              <a:t>una rica fuente de </a:t>
            </a:r>
            <a:r>
              <a:rPr lang="es-ES_tradnl" sz="2000" b="1" dirty="0" smtClean="0"/>
              <a:t>manganeso. </a:t>
            </a:r>
            <a:r>
              <a:rPr lang="es-ES_tradnl" sz="2000" b="1" dirty="0"/>
              <a:t>I</a:t>
            </a:r>
            <a:r>
              <a:rPr lang="es-ES_tradnl" sz="2000" b="1" dirty="0" smtClean="0"/>
              <a:t>nterviene </a:t>
            </a:r>
            <a:r>
              <a:rPr lang="es-ES_tradnl" sz="2000" b="1" dirty="0"/>
              <a:t>en la coagulación de la sangre y ayuda a que se produzca insulina </a:t>
            </a:r>
            <a:r>
              <a:rPr lang="es-ES_tradnl" sz="2000" b="1" dirty="0" smtClean="0"/>
              <a:t>Encontramos </a:t>
            </a:r>
            <a:r>
              <a:rPr lang="es-ES_tradnl" sz="2000" b="1" dirty="0"/>
              <a:t>en la piña, además, hierro, cobre, calcio, vitamina A, fibra en cantidad abundante y esto ayuda mucho a la persona que sufre de estreñimiento</a:t>
            </a:r>
            <a:endParaRPr lang="es-ES" sz="2000" b="1" dirty="0">
              <a:solidFill>
                <a:srgbClr val="000000"/>
              </a:solidFill>
              <a:latin typeface="+mj-lt"/>
            </a:endParaRPr>
          </a:p>
        </p:txBody>
      </p:sp>
      <p:sp>
        <p:nvSpPr>
          <p:cNvPr id="11" name="CuadroTexto 10"/>
          <p:cNvSpPr txBox="1"/>
          <p:nvPr/>
        </p:nvSpPr>
        <p:spPr>
          <a:xfrm>
            <a:off x="6350306" y="3260977"/>
            <a:ext cx="2913270" cy="2862322"/>
          </a:xfrm>
          <a:prstGeom prst="rect">
            <a:avLst/>
          </a:prstGeom>
          <a:noFill/>
        </p:spPr>
        <p:txBody>
          <a:bodyPr wrap="square" rtlCol="0">
            <a:spAutoFit/>
          </a:bodyPr>
          <a:lstStyle/>
          <a:p>
            <a:pPr algn="ctr"/>
            <a:r>
              <a:rPr lang="es-ES_tradnl" sz="2000" b="1" dirty="0" smtClean="0">
                <a:solidFill>
                  <a:srgbClr val="000000"/>
                </a:solidFill>
                <a:latin typeface="+mj-lt"/>
              </a:rPr>
              <a:t>La naranja tiene abundante </a:t>
            </a:r>
            <a:r>
              <a:rPr lang="es-ES_tradnl" sz="2000" b="1" smtClean="0">
                <a:solidFill>
                  <a:srgbClr val="000000"/>
                </a:solidFill>
                <a:latin typeface="+mj-lt"/>
              </a:rPr>
              <a:t>vitamina C y </a:t>
            </a:r>
            <a:r>
              <a:rPr lang="es-ES_tradnl" sz="2000" b="1" dirty="0" smtClean="0">
                <a:solidFill>
                  <a:srgbClr val="000000"/>
                </a:solidFill>
                <a:latin typeface="+mj-lt"/>
              </a:rPr>
              <a:t>ácido fólico</a:t>
            </a:r>
            <a:r>
              <a:rPr lang="es-ES_tradnl" sz="2000" b="1" dirty="0">
                <a:solidFill>
                  <a:srgbClr val="000000"/>
                </a:solidFill>
                <a:latin typeface="+mj-lt"/>
              </a:rPr>
              <a:t>.</a:t>
            </a:r>
            <a:r>
              <a:rPr lang="es-ES_tradnl" sz="2000" b="1" dirty="0" smtClean="0">
                <a:solidFill>
                  <a:srgbClr val="000000"/>
                </a:solidFill>
                <a:latin typeface="+mj-lt"/>
              </a:rPr>
              <a:t> </a:t>
            </a:r>
            <a:r>
              <a:rPr lang="es-ES_tradnl" sz="2000" b="1" dirty="0">
                <a:solidFill>
                  <a:srgbClr val="000000"/>
                </a:solidFill>
                <a:latin typeface="+mj-lt"/>
              </a:rPr>
              <a:t>Limpia y tonifica la sangre y todos sus tejidos, músculos y células, </a:t>
            </a:r>
            <a:r>
              <a:rPr lang="es-ES_tradnl" sz="2000" b="1" dirty="0" smtClean="0">
                <a:solidFill>
                  <a:srgbClr val="000000"/>
                </a:solidFill>
                <a:latin typeface="+mj-lt"/>
              </a:rPr>
              <a:t>regulariza </a:t>
            </a:r>
            <a:r>
              <a:rPr lang="es-ES_tradnl" sz="2000" b="1" dirty="0">
                <a:solidFill>
                  <a:srgbClr val="000000"/>
                </a:solidFill>
                <a:latin typeface="+mj-lt"/>
              </a:rPr>
              <a:t>el ritmo cardiaco y se usa para tratar casos de tumores.</a:t>
            </a:r>
            <a:endParaRPr lang="es-ES" sz="2000" b="1" dirty="0">
              <a:solidFill>
                <a:srgbClr val="000000"/>
              </a:solidFill>
              <a:latin typeface="+mj-lt"/>
            </a:endParaRPr>
          </a:p>
        </p:txBody>
      </p:sp>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Otros ingredientes</a:t>
            </a:r>
            <a:endParaRPr lang="es-ES" dirty="0"/>
          </a:p>
        </p:txBody>
      </p:sp>
      <p:pic>
        <p:nvPicPr>
          <p:cNvPr id="9" name="Imagen 8"/>
          <p:cNvPicPr>
            <a:picLocks noChangeAspect="1"/>
          </p:cNvPicPr>
          <p:nvPr/>
        </p:nvPicPr>
        <p:blipFill>
          <a:blip r:embed="rId3">
            <a:clrChange>
              <a:clrFrom>
                <a:srgbClr val="FFFFFF"/>
              </a:clrFrom>
              <a:clrTo>
                <a:srgbClr val="FFFFFF">
                  <a:alpha val="0"/>
                </a:srgbClr>
              </a:clrTo>
            </a:clrChange>
          </a:blip>
          <a:stretch>
            <a:fillRect/>
          </a:stretch>
        </p:blipFill>
        <p:spPr>
          <a:xfrm>
            <a:off x="4791843" y="1558766"/>
            <a:ext cx="2519053" cy="3398399"/>
          </a:xfrm>
          <a:prstGeom prst="rect">
            <a:avLst/>
          </a:prstGeom>
        </p:spPr>
      </p:pic>
      <p:pic>
        <p:nvPicPr>
          <p:cNvPr id="12" name="Imagen 11" descr="tamarind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04325" flipH="1">
            <a:off x="-688900" y="1329432"/>
            <a:ext cx="2751800" cy="3411242"/>
          </a:xfrm>
          <a:prstGeom prst="rect">
            <a:avLst/>
          </a:prstGeom>
        </p:spPr>
      </p:pic>
      <p:pic>
        <p:nvPicPr>
          <p:cNvPr id="13" name="Imagen 12"/>
          <p:cNvPicPr>
            <a:picLocks noChangeAspect="1"/>
          </p:cNvPicPr>
          <p:nvPr/>
        </p:nvPicPr>
        <p:blipFill>
          <a:blip r:embed="rId5"/>
          <a:stretch>
            <a:fillRect/>
          </a:stretch>
        </p:blipFill>
        <p:spPr>
          <a:xfrm>
            <a:off x="1808045" y="2307888"/>
            <a:ext cx="3124918" cy="2243531"/>
          </a:xfrm>
          <a:prstGeom prst="rect">
            <a:avLst/>
          </a:prstGeom>
        </p:spPr>
      </p:pic>
      <p:pic>
        <p:nvPicPr>
          <p:cNvPr id="19" name="Imagen 18"/>
          <p:cNvPicPr>
            <a:picLocks noChangeAspect="1"/>
          </p:cNvPicPr>
          <p:nvPr/>
        </p:nvPicPr>
        <p:blipFill>
          <a:blip r:embed="rId6">
            <a:extLst>
              <a:ext uri="{BEBA8EAE-BF5A-486C-A8C5-ECC9F3942E4B}">
                <a14:imgProps xmlns:a14="http://schemas.microsoft.com/office/drawing/2010/main">
                  <a14:imgLayer r:embed="rId7">
                    <a14:imgEffect>
                      <a14:backgroundRemoval t="5625" b="96250" l="10000" r="90000"/>
                    </a14:imgEffect>
                    <a14:imgEffect>
                      <a14:brightnessContrast bright="40000" contrast="20000"/>
                    </a14:imgEffect>
                  </a14:imgLayer>
                </a14:imgProps>
              </a:ext>
            </a:extLst>
          </a:blip>
          <a:stretch>
            <a:fillRect/>
          </a:stretch>
        </p:blipFill>
        <p:spPr>
          <a:xfrm>
            <a:off x="6822904" y="1238231"/>
            <a:ext cx="3048000" cy="4064000"/>
          </a:xfrm>
          <a:prstGeom prst="rect">
            <a:avLst/>
          </a:prstGeom>
        </p:spPr>
      </p:pic>
      <p:sp>
        <p:nvSpPr>
          <p:cNvPr id="3" name="Rectángulo 2"/>
          <p:cNvSpPr/>
          <p:nvPr/>
        </p:nvSpPr>
        <p:spPr>
          <a:xfrm>
            <a:off x="0" y="4853548"/>
            <a:ext cx="1668446" cy="707886"/>
          </a:xfrm>
          <a:prstGeom prst="rect">
            <a:avLst/>
          </a:prstGeom>
          <a:noFill/>
        </p:spPr>
        <p:txBody>
          <a:bodyPr wrap="none" lIns="91440" tIns="45720" rIns="91440" bIns="45720">
            <a:spAutoFit/>
          </a:bodyPr>
          <a:lstStyle/>
          <a:p>
            <a:pPr algn="ctr"/>
            <a:r>
              <a:rPr lang="es-ES_tradn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Tarugo</a:t>
            </a:r>
            <a:endParaRPr lang="es-ES_tradn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Rectángulo 9"/>
          <p:cNvSpPr/>
          <p:nvPr/>
        </p:nvSpPr>
        <p:spPr>
          <a:xfrm>
            <a:off x="2496575" y="4886929"/>
            <a:ext cx="1495872" cy="707886"/>
          </a:xfrm>
          <a:prstGeom prst="rect">
            <a:avLst/>
          </a:prstGeom>
          <a:noFill/>
        </p:spPr>
        <p:txBody>
          <a:bodyPr wrap="none" lIns="91440" tIns="45720" rIns="91440" bIns="45720">
            <a:spAutoFit/>
          </a:bodyPr>
          <a:lstStyle/>
          <a:p>
            <a:pPr algn="ctr"/>
            <a:r>
              <a:rPr lang="es-ES_tradn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Limón</a:t>
            </a:r>
            <a:endParaRPr lang="es-ES_tradn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Rectángulo 10"/>
          <p:cNvSpPr/>
          <p:nvPr/>
        </p:nvSpPr>
        <p:spPr>
          <a:xfrm>
            <a:off x="4761047" y="4927472"/>
            <a:ext cx="2405326" cy="707886"/>
          </a:xfrm>
          <a:prstGeom prst="rect">
            <a:avLst/>
          </a:prstGeom>
          <a:noFill/>
        </p:spPr>
        <p:txBody>
          <a:bodyPr wrap="none" lIns="91440" tIns="45720" rIns="91440" bIns="45720">
            <a:spAutoFit/>
          </a:bodyPr>
          <a:lstStyle/>
          <a:p>
            <a:pPr algn="ctr"/>
            <a:r>
              <a:rPr lang="es-ES_tradn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Granadina</a:t>
            </a:r>
            <a:endParaRPr lang="es-ES_tradn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Rectángulo 13"/>
          <p:cNvSpPr/>
          <p:nvPr/>
        </p:nvSpPr>
        <p:spPr>
          <a:xfrm>
            <a:off x="7738386" y="4922221"/>
            <a:ext cx="1224113" cy="707886"/>
          </a:xfrm>
          <a:prstGeom prst="rect">
            <a:avLst/>
          </a:prstGeom>
          <a:noFill/>
        </p:spPr>
        <p:txBody>
          <a:bodyPr wrap="none" lIns="91440" tIns="45720" rIns="91440" bIns="45720">
            <a:spAutoFit/>
          </a:bodyPr>
          <a:lstStyle/>
          <a:p>
            <a:pPr algn="ctr"/>
            <a:r>
              <a:rPr lang="es-ES_tradn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Tajín</a:t>
            </a:r>
            <a:endParaRPr lang="es-ES_tradn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s-ES" dirty="0" smtClean="0"/>
              <a:t>	Costos</a:t>
            </a:r>
            <a:endParaRPr lang="es-ES" dirty="0"/>
          </a:p>
        </p:txBody>
      </p:sp>
      <p:pic>
        <p:nvPicPr>
          <p:cNvPr id="12" name="Imagen 11">
            <a:hlinkClick r:id="rId3" action="ppaction://hlinkfile"/>
          </p:cNvPr>
          <p:cNvPicPr>
            <a:picLocks noChangeAspect="1"/>
          </p:cNvPicPr>
          <p:nvPr/>
        </p:nvPicPr>
        <p:blipFill>
          <a:blip r:embed="rId4">
            <a:extLst>
              <a:ext uri="{BEBA8EAE-BF5A-486C-A8C5-ECC9F3942E4B}">
                <a14:imgProps xmlns:a14="http://schemas.microsoft.com/office/drawing/2010/main">
                  <a14:imgLayer r:embed="rId5">
                    <a14:imgEffect>
                      <a14:backgroundRemoval t="6667" b="94762" l="10000" r="90952"/>
                    </a14:imgEffect>
                  </a14:imgLayer>
                </a14:imgProps>
              </a:ext>
            </a:extLst>
          </a:blip>
          <a:stretch>
            <a:fillRect/>
          </a:stretch>
        </p:blipFill>
        <p:spPr>
          <a:xfrm>
            <a:off x="2522388" y="1417638"/>
            <a:ext cx="4374747" cy="4374747"/>
          </a:xfrm>
          <a:prstGeom prst="rect">
            <a:avLst/>
          </a:prstGeom>
        </p:spPr>
      </p:pic>
      <p:sp>
        <p:nvSpPr>
          <p:cNvPr id="13" name="CuadroTexto 12"/>
          <p:cNvSpPr txBox="1"/>
          <p:nvPr/>
        </p:nvSpPr>
        <p:spPr>
          <a:xfrm>
            <a:off x="2998756" y="5662812"/>
            <a:ext cx="3422109" cy="369332"/>
          </a:xfrm>
          <a:prstGeom prst="rect">
            <a:avLst/>
          </a:prstGeom>
          <a:noFill/>
        </p:spPr>
        <p:txBody>
          <a:bodyPr wrap="square" rtlCol="0">
            <a:spAutoFit/>
          </a:bodyPr>
          <a:lstStyle/>
          <a:p>
            <a:pPr algn="ctr"/>
            <a:r>
              <a:rPr lang="es-ES" dirty="0" smtClean="0"/>
              <a:t>Excel</a:t>
            </a:r>
            <a:endParaRPr lang="es-ES" dirty="0"/>
          </a:p>
        </p:txBody>
      </p:sp>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131105"/>
            <a:ext cx="8229600" cy="1143000"/>
          </a:xfrm>
        </p:spPr>
        <p:txBody>
          <a:bodyPr/>
          <a:lstStyle/>
          <a:p>
            <a:r>
              <a:rPr lang="es-ES" dirty="0" smtClean="0"/>
              <a:t>Precio de venta</a:t>
            </a:r>
            <a:endParaRPr lang="es-ES" dirty="0"/>
          </a:p>
        </p:txBody>
      </p:sp>
      <p:sp>
        <p:nvSpPr>
          <p:cNvPr id="3" name="Marcador de contenido 2"/>
          <p:cNvSpPr>
            <a:spLocks noGrp="1"/>
          </p:cNvSpPr>
          <p:nvPr>
            <p:ph idx="1"/>
          </p:nvPr>
        </p:nvSpPr>
        <p:spPr>
          <a:xfrm>
            <a:off x="282235" y="1024391"/>
            <a:ext cx="8608193" cy="4525963"/>
          </a:xfrm>
        </p:spPr>
        <p:txBody>
          <a:bodyPr>
            <a:normAutofit/>
          </a:bodyPr>
          <a:lstStyle/>
          <a:p>
            <a:pPr algn="ctr"/>
            <a:r>
              <a:rPr lang="es-ES" sz="2800" dirty="0" smtClean="0"/>
              <a:t>Dados los precios, decidimos que debíamos tener de menos un 100% de utilidades por cada bebida, pero eso dejaría el precio en aproximadamente en 12.26 pesos, y para redondearlo a una cantidad a la que se pueda dar fácilmente cambio, establecimos que el precio de venta seria de </a:t>
            </a:r>
            <a:r>
              <a:rPr lang="es-ES" sz="3600" b="1" dirty="0" smtClean="0"/>
              <a:t>$15 </a:t>
            </a:r>
            <a:r>
              <a:rPr lang="es-ES" sz="2800" dirty="0" smtClean="0"/>
              <a:t>pesos por conga, dándonos una ganancia  de un 130% por cada una.</a:t>
            </a:r>
            <a:endParaRPr lang="es-ES" sz="2800" dirty="0"/>
          </a:p>
        </p:txBody>
      </p:sp>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backgroundRemoval t="0" b="99000" l="5250" r="85000"/>
                    </a14:imgEffect>
                  </a14:imgLayer>
                </a14:imgProps>
              </a:ext>
            </a:extLst>
          </a:blip>
          <a:stretch>
            <a:fillRect/>
          </a:stretch>
        </p:blipFill>
        <p:spPr>
          <a:xfrm>
            <a:off x="2616705" y="3899041"/>
            <a:ext cx="3945278" cy="2958959"/>
          </a:xfrm>
          <a:prstGeom prst="rect">
            <a:avLst/>
          </a:prstGeom>
        </p:spPr>
      </p:pic>
    </p:spTree>
    <p:extLst>
      <p:ext uri="{BB962C8B-B14F-4D97-AF65-F5344CB8AC3E}">
        <p14:creationId xmlns:p14="http://schemas.microsoft.com/office/powerpoint/2010/main" val="34684750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dirty="0" smtClean="0"/>
              <a:t>Punto de equilibro</a:t>
            </a:r>
            <a:endParaRPr lang="es-ES" dirty="0"/>
          </a:p>
        </p:txBody>
      </p:sp>
      <p:pic>
        <p:nvPicPr>
          <p:cNvPr id="7" name="Imagen 6" descr="Graph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3212" y="516678"/>
            <a:ext cx="4762684" cy="5619967"/>
          </a:xfrm>
          <a:prstGeom prst="rect">
            <a:avLst/>
          </a:prstGeom>
        </p:spPr>
      </p:pic>
    </p:spTree>
    <p:extLst>
      <p:ext uri="{BB962C8B-B14F-4D97-AF65-F5344CB8AC3E}">
        <p14:creationId xmlns:p14="http://schemas.microsoft.com/office/powerpoint/2010/main" val="18250705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descr="p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641"/>
            <a:ext cx="9144000" cy="6858000"/>
          </a:xfrm>
          <a:prstGeom prst="rect">
            <a:avLst/>
          </a:prstGeom>
        </p:spPr>
      </p:pic>
    </p:spTree>
    <p:extLst>
      <p:ext uri="{BB962C8B-B14F-4D97-AF65-F5344CB8AC3E}">
        <p14:creationId xmlns:p14="http://schemas.microsoft.com/office/powerpoint/2010/main" val="243328095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1056</TotalTime>
  <Words>597</Words>
  <Application>Microsoft Macintosh PowerPoint</Application>
  <PresentationFormat>Presentación en pantalla (4:3)</PresentationFormat>
  <Paragraphs>65</Paragraphs>
  <Slides>18</Slides>
  <Notes>2</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MI NEGOCIO FUNCIONES</vt:lpstr>
      <vt:lpstr>Nuestra visión</vt:lpstr>
      <vt:lpstr>Nutrición</vt:lpstr>
      <vt:lpstr>Jugos</vt:lpstr>
      <vt:lpstr>Otros ingredientes</vt:lpstr>
      <vt:lpstr> Costos</vt:lpstr>
      <vt:lpstr>Precio de venta</vt:lpstr>
      <vt:lpstr>Punto de equilibro</vt:lpstr>
      <vt:lpstr>Presentación de PowerPoint</vt:lpstr>
      <vt:lpstr>Función cuadrática </vt:lpstr>
      <vt:lpstr>Punto máximo</vt:lpstr>
      <vt:lpstr>Punto mínimo</vt:lpstr>
      <vt:lpstr>Objetivo financiero</vt:lpstr>
      <vt:lpstr>Principios de graficación.</vt:lpstr>
      <vt:lpstr>Principios de graficación.</vt:lpstr>
      <vt:lpstr>Principios de graficación.</vt:lpstr>
      <vt:lpstr>Conclusiones</vt:lpstr>
      <vt:lpstr>¡Gracias por su atención!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Jaime Lozano</dc:creator>
  <cp:lastModifiedBy>Jaime Lozano</cp:lastModifiedBy>
  <cp:revision>90</cp:revision>
  <dcterms:created xsi:type="dcterms:W3CDTF">2012-05-06T17:51:59Z</dcterms:created>
  <dcterms:modified xsi:type="dcterms:W3CDTF">2012-05-22T03:36:15Z</dcterms:modified>
</cp:coreProperties>
</file>